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63"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756" y="-90"/>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02-04-2023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p14="http://schemas.microsoft.com/office/powerpoint/2010/main"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472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279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485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3297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0" y="0"/>
            <a:ext cx="15615138" cy="10285344"/>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531089" y="310001"/>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smtClean="0">
                <a:solidFill>
                  <a:schemeClr val="dk1"/>
                </a:solidFill>
                <a:latin typeface="Cambria"/>
                <a:ea typeface="Cambria"/>
                <a:sym typeface="Cambria"/>
              </a:rPr>
              <a:t>Dr.</a:t>
            </a:r>
            <a:r>
              <a:rPr lang="en-IN" sz="3400" b="1" dirty="0" smtClean="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smtClean="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smtClean="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smtClean="0">
                <a:solidFill>
                  <a:schemeClr val="dk1"/>
                </a:solidFill>
                <a:latin typeface="Cambria"/>
                <a:ea typeface="Cambria"/>
                <a:cs typeface="Cambria"/>
                <a:sym typeface="Cambria"/>
              </a:rPr>
              <a:t>Accredited </a:t>
            </a:r>
            <a:r>
              <a:rPr lang="en-US" sz="2400" b="0" i="0" u="none" strike="noStrike" cap="none" dirty="0">
                <a:solidFill>
                  <a:schemeClr val="dk1"/>
                </a:solidFill>
                <a:latin typeface="Cambria"/>
                <a:ea typeface="Cambria"/>
                <a:cs typeface="Cambria"/>
                <a:sym typeface="Cambria"/>
              </a:rPr>
              <a:t>by </a:t>
            </a:r>
            <a:r>
              <a:rPr lang="en-US" sz="2400" b="0" i="0" u="none" strike="noStrike" cap="none" dirty="0" smtClean="0">
                <a:solidFill>
                  <a:schemeClr val="dk1"/>
                </a:solidFill>
                <a:latin typeface="Cambria"/>
                <a:ea typeface="Cambria"/>
                <a:cs typeface="Cambria"/>
                <a:sym typeface="Cambria"/>
              </a:rPr>
              <a:t>NAAC(Cycle–III) with </a:t>
            </a:r>
            <a:r>
              <a:rPr lang="en-US" sz="2400" b="0" i="0" u="none" strike="noStrike" cap="none" dirty="0">
                <a:solidFill>
                  <a:schemeClr val="dk1"/>
                </a:solidFill>
                <a:latin typeface="Cambria"/>
                <a:ea typeface="Cambria"/>
                <a:cs typeface="Cambria"/>
                <a:sym typeface="Cambria"/>
              </a:rPr>
              <a:t>‘</a:t>
            </a:r>
            <a:r>
              <a:rPr lang="en-US" sz="2400" b="0" i="0" u="none" strike="noStrike" cap="none" dirty="0" smtClean="0">
                <a:solidFill>
                  <a:schemeClr val="dk1"/>
                </a:solidFill>
                <a:latin typeface="Cambria"/>
                <a:ea typeface="Cambria"/>
                <a:cs typeface="Cambria"/>
                <a:sym typeface="Cambria"/>
              </a:rPr>
              <a:t>A+’ </a:t>
            </a:r>
            <a:r>
              <a:rPr lang="en-US" sz="2400" b="0" i="0" u="none" strike="noStrike" cap="none" dirty="0">
                <a:solidFill>
                  <a:schemeClr val="dk1"/>
                </a:solidFill>
                <a:latin typeface="Cambria"/>
                <a:ea typeface="Cambria"/>
                <a:cs typeface="Cambria"/>
                <a:sym typeface="Cambria"/>
              </a:rPr>
              <a:t>Grade</a:t>
            </a:r>
            <a:endParaRPr dirty="0"/>
          </a:p>
          <a:p>
            <a:pPr lvl="0" algn="ctr"/>
            <a:r>
              <a:rPr lang="en-US" sz="2400" dirty="0" smtClean="0">
                <a:solidFill>
                  <a:schemeClr val="dk1"/>
                </a:solidFill>
                <a:latin typeface="Cambria"/>
                <a:ea typeface="Cambria"/>
                <a:cs typeface="Cambria"/>
                <a:sym typeface="Cambria"/>
              </a:rPr>
              <a:t>(Recognized by UGC, </a:t>
            </a:r>
            <a:r>
              <a:rPr lang="en-US" sz="2400" b="0" i="0" u="none" strike="noStrike" cap="none" dirty="0" smtClean="0">
                <a:solidFill>
                  <a:schemeClr val="dk1"/>
                </a:solidFill>
                <a:latin typeface="Cambria"/>
                <a:ea typeface="Cambria"/>
                <a:cs typeface="Cambria"/>
                <a:sym typeface="Cambria"/>
              </a:rPr>
              <a:t>Approved </a:t>
            </a:r>
            <a:r>
              <a:rPr lang="en-US" sz="2400" b="0" i="0" u="none" strike="noStrike" cap="none" dirty="0">
                <a:solidFill>
                  <a:schemeClr val="dk1"/>
                </a:solidFill>
                <a:latin typeface="Cambria"/>
                <a:ea typeface="Cambria"/>
                <a:cs typeface="Cambria"/>
                <a:sym typeface="Cambria"/>
              </a:rPr>
              <a:t>by AICTE, </a:t>
            </a:r>
            <a:r>
              <a:rPr lang="en-US" sz="2400" b="0" i="0" u="none" strike="noStrike" cap="none" dirty="0" smtClean="0">
                <a:solidFill>
                  <a:schemeClr val="dk1"/>
                </a:solidFill>
                <a:latin typeface="Cambria"/>
                <a:ea typeface="Cambria"/>
                <a:cs typeface="Cambria"/>
                <a:sym typeface="Cambria"/>
              </a:rPr>
              <a:t>New Delhi and </a:t>
            </a:r>
            <a:r>
              <a:rPr lang="en-US" sz="2400" dirty="0" smtClean="0">
                <a:solidFill>
                  <a:schemeClr val="dk1"/>
                </a:solidFill>
                <a:latin typeface="Cambria"/>
                <a:ea typeface="Cambria"/>
                <a:cs typeface="Cambria"/>
                <a:sym typeface="Cambria"/>
              </a:rPr>
              <a:t> </a:t>
            </a:r>
          </a:p>
          <a:p>
            <a:pPr lvl="0" algn="ctr"/>
            <a:r>
              <a:rPr lang="en-US" sz="2400" dirty="0" smtClean="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smtClean="0">
              <a:solidFill>
                <a:schemeClr val="dk1"/>
              </a:solidFill>
              <a:latin typeface="Cambria"/>
              <a:ea typeface="Cambria"/>
              <a:cs typeface="Cambria"/>
              <a:sym typeface="Cambria"/>
            </a:endParaRPr>
          </a:p>
          <a:p>
            <a:pPr lvl="0" algn="ctr"/>
            <a:endParaRPr lang="en-US" sz="2400" b="1" dirty="0" smtClean="0">
              <a:solidFill>
                <a:schemeClr val="dk1"/>
              </a:solidFill>
              <a:latin typeface="Cambria"/>
              <a:ea typeface="Cambria"/>
              <a:cs typeface="Cambria"/>
              <a:sym typeface="Cambria"/>
            </a:endParaRPr>
          </a:p>
          <a:p>
            <a:pPr lvl="0" algn="ctr"/>
            <a:r>
              <a:rPr lang="en-US" sz="3600" b="1" i="0" u="none" strike="noStrike" cap="none" dirty="0" smtClean="0">
                <a:solidFill>
                  <a:schemeClr val="dk1"/>
                </a:solidFill>
                <a:latin typeface="Cambria"/>
                <a:ea typeface="Cambria"/>
                <a:cs typeface="Cambria"/>
                <a:sym typeface="Cambria"/>
              </a:rPr>
              <a:t>DEPARTMENT </a:t>
            </a:r>
            <a:r>
              <a:rPr lang="en-US" sz="3600" b="1" i="0" u="none" strike="noStrike" cap="none" dirty="0">
                <a:solidFill>
                  <a:schemeClr val="dk1"/>
                </a:solidFill>
                <a:latin typeface="Cambria"/>
                <a:ea typeface="Cambria"/>
                <a:cs typeface="Cambria"/>
                <a:sym typeface="Cambria"/>
              </a:rPr>
              <a:t>OF </a:t>
            </a:r>
            <a:r>
              <a:rPr lang="en-US" sz="3600" b="1" dirty="0" smtClean="0">
                <a:solidFill>
                  <a:schemeClr val="dk1"/>
                </a:solidFill>
                <a:latin typeface="Cambria"/>
                <a:ea typeface="Cambria"/>
                <a:cs typeface="Cambria"/>
                <a:sym typeface="Cambria"/>
              </a:rPr>
              <a:t>COMMERCE WITH INFORMATION TECHNOLOGY</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48936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dirty="0">
                <a:solidFill>
                  <a:schemeClr val="dk1"/>
                </a:solidFill>
                <a:latin typeface="Cambria"/>
                <a:ea typeface="Cambria"/>
                <a:cs typeface="Cambria"/>
                <a:sym typeface="Cambria"/>
              </a:rPr>
              <a:t>COURSE NAME : Business Information Technology</a:t>
            </a:r>
          </a:p>
          <a:p>
            <a:pPr marL="0" marR="0" lvl="0" indent="0" algn="ctr" rtl="0">
              <a:spcBef>
                <a:spcPts val="0"/>
              </a:spcBef>
              <a:spcAft>
                <a:spcPts val="0"/>
              </a:spcAft>
              <a:buNone/>
            </a:pPr>
            <a:endParaRPr sz="3600" dirty="0" smtClean="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II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lang="en-US" sz="3600" b="1" i="0" u="none" strike="noStrike" cap="none" dirty="0" smtClean="0">
              <a:solidFill>
                <a:schemeClr val="dk1"/>
              </a:solidFill>
              <a:latin typeface="Cambria"/>
              <a:ea typeface="Cambria"/>
              <a:cs typeface="Cambria"/>
              <a:sym typeface="Cambria"/>
            </a:endParaRPr>
          </a:p>
          <a:p>
            <a:pPr marL="0" marR="0" lvl="0" indent="0" algn="ctr" rtl="0">
              <a:spcBef>
                <a:spcPts val="0"/>
              </a:spcBef>
              <a:spcAft>
                <a:spcPts val="0"/>
              </a:spcAft>
              <a:buNone/>
            </a:pPr>
            <a:r>
              <a:rPr lang="en-US" sz="3600" b="1" i="0" u="none" strike="noStrike" cap="none" dirty="0" smtClean="0">
                <a:solidFill>
                  <a:schemeClr val="dk1"/>
                </a:solidFill>
                <a:latin typeface="Cambria"/>
                <a:ea typeface="Cambria"/>
                <a:cs typeface="Cambria"/>
                <a:sym typeface="Cambria"/>
              </a:rPr>
              <a:t>Business Information Technology</a:t>
            </a:r>
            <a:endParaRPr sz="3600" b="1" i="0" u="none" strike="noStrike" cap="none" dirty="0">
              <a:solidFill>
                <a:schemeClr val="dk1"/>
              </a:solidFill>
              <a:latin typeface="Cambria"/>
              <a:ea typeface="Cambria"/>
              <a:cs typeface="Cambria"/>
              <a:sym typeface="Cambria"/>
            </a:endParaRPr>
          </a:p>
          <a:p>
            <a:pPr lvl="0" algn="ctr"/>
            <a:endParaRPr lang="en-US" sz="3600" b="0" i="0" u="none" strike="noStrike" cap="none" dirty="0" smtClean="0">
              <a:solidFill>
                <a:schemeClr val="dk1"/>
              </a:solidFill>
              <a:latin typeface="Cambria"/>
              <a:ea typeface="Cambria"/>
              <a:cs typeface="Cambria"/>
              <a:sym typeface="Cambria"/>
            </a:endParaRPr>
          </a:p>
          <a:p>
            <a:pPr lvl="0" algn="ctr"/>
            <a:r>
              <a:rPr lang="en-US" sz="3600" b="0" i="0" u="none" strike="noStrike" cap="none" dirty="0" smtClean="0">
                <a:solidFill>
                  <a:schemeClr val="dk1"/>
                </a:solidFill>
                <a:latin typeface="Cambria"/>
                <a:ea typeface="Cambria"/>
                <a:cs typeface="Cambria"/>
                <a:sym typeface="Cambria"/>
              </a:rPr>
              <a:t>Unit 3-Topic </a:t>
            </a:r>
            <a:r>
              <a:rPr lang="en-US" sz="3600" b="0" i="0" u="none" strike="noStrike" cap="none" dirty="0">
                <a:solidFill>
                  <a:schemeClr val="dk1"/>
                </a:solidFill>
                <a:latin typeface="Cambria"/>
                <a:ea typeface="Cambria"/>
                <a:cs typeface="Cambria"/>
                <a:sym typeface="Cambria"/>
              </a:rPr>
              <a:t>1 </a:t>
            </a:r>
            <a:r>
              <a:rPr lang="en-US" sz="3600" dirty="0" smtClean="0">
                <a:solidFill>
                  <a:schemeClr val="dk1"/>
                </a:solidFill>
                <a:latin typeface="Cambria"/>
                <a:ea typeface="Cambria"/>
                <a:cs typeface="Cambria"/>
                <a:sym typeface="Cambria"/>
              </a:rPr>
              <a:t>: E Commerce</a:t>
            </a:r>
            <a:endParaRPr lang="en-US" sz="3600" dirty="0">
              <a:solidFill>
                <a:schemeClr val="dk1"/>
              </a:solidFill>
              <a:latin typeface="Cambria"/>
              <a:ea typeface="Cambria"/>
              <a:cs typeface="Cambria"/>
              <a:sym typeface="Cambria"/>
            </a:endParaRPr>
          </a:p>
        </p:txBody>
      </p:sp>
      <p:pic>
        <p:nvPicPr>
          <p:cNvPr id="15" name="Google Shape;15;p13"/>
          <p:cNvPicPr preferRelativeResize="0"/>
          <p:nvPr/>
        </p:nvPicPr>
        <p:blipFill rotWithShape="1">
          <a:blip r:embed="rId3">
            <a:alphaModFix/>
          </a:blip>
          <a:srcRect/>
          <a:stretch/>
        </p:blipFill>
        <p:spPr>
          <a:xfrm>
            <a:off x="169062" y="463208"/>
            <a:ext cx="1553581" cy="933227"/>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9163" y="488661"/>
            <a:ext cx="12365182" cy="1470025"/>
          </a:xfrm>
        </p:spPr>
        <p:txBody>
          <a:bodyPr/>
          <a:lstStyle/>
          <a:p>
            <a:r>
              <a:rPr lang="en-IN" dirty="0"/>
              <a:t>Decision support systems </a:t>
            </a:r>
          </a:p>
        </p:txBody>
      </p:sp>
      <p:sp>
        <p:nvSpPr>
          <p:cNvPr id="3" name="Subtitle 2"/>
          <p:cNvSpPr>
            <a:spLocks noGrp="1"/>
          </p:cNvSpPr>
          <p:nvPr>
            <p:ph type="subTitle" idx="1"/>
          </p:nvPr>
        </p:nvSpPr>
        <p:spPr>
          <a:xfrm>
            <a:off x="1267691" y="1828800"/>
            <a:ext cx="16438417" cy="7897091"/>
          </a:xfrm>
        </p:spPr>
        <p:txBody>
          <a:bodyPr/>
          <a:lstStyle/>
          <a:p>
            <a:pPr marL="482600" indent="-457200" algn="l">
              <a:buFont typeface="Wingdings" pitchFamily="2" charset="2"/>
              <a:buChar char="§"/>
            </a:pPr>
            <a:r>
              <a:rPr lang="en-US" dirty="0" smtClean="0">
                <a:solidFill>
                  <a:schemeClr val="tx1">
                    <a:lumMod val="95000"/>
                    <a:lumOff val="5000"/>
                  </a:schemeClr>
                </a:solidFill>
                <a:latin typeface="Cambria" pitchFamily="18" charset="0"/>
                <a:ea typeface="Cambria" pitchFamily="18" charset="0"/>
              </a:rPr>
              <a:t>(</a:t>
            </a:r>
            <a:r>
              <a:rPr lang="en-US" dirty="0">
                <a:solidFill>
                  <a:schemeClr val="tx1">
                    <a:lumMod val="95000"/>
                    <a:lumOff val="5000"/>
                  </a:schemeClr>
                </a:solidFill>
                <a:latin typeface="Cambria" pitchFamily="18" charset="0"/>
                <a:ea typeface="Cambria" pitchFamily="18" charset="0"/>
              </a:rPr>
              <a:t>DSS) are interactive software-based systems intended to help managers </a:t>
            </a:r>
            <a:r>
              <a:rPr lang="en-US" dirty="0" smtClean="0">
                <a:solidFill>
                  <a:schemeClr val="tx1">
                    <a:lumMod val="95000"/>
                    <a:lumOff val="5000"/>
                  </a:schemeClr>
                </a:solidFill>
                <a:latin typeface="Cambria" pitchFamily="18" charset="0"/>
                <a:ea typeface="Cambria" pitchFamily="18" charset="0"/>
              </a:rPr>
              <a:t>in decision-making by </a:t>
            </a:r>
            <a:r>
              <a:rPr lang="en-US" dirty="0">
                <a:solidFill>
                  <a:schemeClr val="tx1">
                    <a:lumMod val="95000"/>
                    <a:lumOff val="5000"/>
                  </a:schemeClr>
                </a:solidFill>
                <a:latin typeface="Cambria" pitchFamily="18" charset="0"/>
                <a:ea typeface="Cambria" pitchFamily="18" charset="0"/>
              </a:rPr>
              <a:t>accessing large volumes of information generated from various related information systems involved in organizational business processes, such as office automation system, transaction processing system, </a:t>
            </a:r>
            <a:r>
              <a:rPr lang="en-US" dirty="0" smtClean="0">
                <a:solidFill>
                  <a:schemeClr val="tx1">
                    <a:lumMod val="95000"/>
                    <a:lumOff val="5000"/>
                  </a:schemeClr>
                </a:solidFill>
                <a:latin typeface="Cambria" pitchFamily="18" charset="0"/>
                <a:ea typeface="Cambria" pitchFamily="18" charset="0"/>
              </a:rPr>
              <a:t>etc.</a:t>
            </a:r>
          </a:p>
          <a:p>
            <a:pPr marL="25400" indent="0" algn="l"/>
            <a:r>
              <a:rPr lang="en-IN" b="1" dirty="0" smtClean="0">
                <a:solidFill>
                  <a:schemeClr val="tx1">
                    <a:lumMod val="95000"/>
                    <a:lumOff val="5000"/>
                  </a:schemeClr>
                </a:solidFill>
              </a:rPr>
              <a:t>Characteristics </a:t>
            </a:r>
            <a:r>
              <a:rPr lang="en-IN" b="1" dirty="0">
                <a:solidFill>
                  <a:schemeClr val="tx1">
                    <a:lumMod val="95000"/>
                    <a:lumOff val="5000"/>
                  </a:schemeClr>
                </a:solidFill>
              </a:rPr>
              <a:t>of a </a:t>
            </a:r>
            <a:r>
              <a:rPr lang="en-IN" b="1" dirty="0" smtClean="0">
                <a:solidFill>
                  <a:schemeClr val="tx1">
                    <a:lumMod val="95000"/>
                    <a:lumOff val="5000"/>
                  </a:schemeClr>
                </a:solidFill>
              </a:rPr>
              <a:t>DSS</a:t>
            </a:r>
          </a:p>
          <a:p>
            <a:pPr marL="25400" indent="0" algn="l"/>
            <a:r>
              <a:rPr lang="en-US" b="1" dirty="0">
                <a:solidFill>
                  <a:schemeClr val="tx1">
                    <a:lumMod val="95000"/>
                    <a:lumOff val="5000"/>
                  </a:schemeClr>
                </a:solidFill>
              </a:rPr>
              <a:t>•	</a:t>
            </a:r>
            <a:r>
              <a:rPr lang="en-US" dirty="0">
                <a:solidFill>
                  <a:schemeClr val="tx1">
                    <a:lumMod val="95000"/>
                    <a:lumOff val="5000"/>
                  </a:schemeClr>
                </a:solidFill>
                <a:latin typeface="Cambria" pitchFamily="18" charset="0"/>
                <a:ea typeface="Cambria" pitchFamily="18" charset="0"/>
              </a:rPr>
              <a:t>Support for interdependent or sequential decisions.</a:t>
            </a:r>
          </a:p>
          <a:p>
            <a:pPr marL="25400" indent="0" algn="l"/>
            <a:r>
              <a:rPr lang="en-US" dirty="0">
                <a:solidFill>
                  <a:schemeClr val="tx1">
                    <a:lumMod val="95000"/>
                    <a:lumOff val="5000"/>
                  </a:schemeClr>
                </a:solidFill>
                <a:latin typeface="Cambria" pitchFamily="18" charset="0"/>
                <a:ea typeface="Cambria" pitchFamily="18" charset="0"/>
              </a:rPr>
              <a:t>•	Support for intelligence, design, choice, and implementation.</a:t>
            </a:r>
          </a:p>
          <a:p>
            <a:pPr marL="25400" indent="0" algn="l"/>
            <a:r>
              <a:rPr lang="en-US" dirty="0">
                <a:solidFill>
                  <a:schemeClr val="tx1">
                    <a:lumMod val="95000"/>
                    <a:lumOff val="5000"/>
                  </a:schemeClr>
                </a:solidFill>
                <a:latin typeface="Cambria" pitchFamily="18" charset="0"/>
                <a:ea typeface="Cambria" pitchFamily="18" charset="0"/>
              </a:rPr>
              <a:t>•	Support for variety of decision processes and styles.</a:t>
            </a:r>
          </a:p>
          <a:p>
            <a:pPr marL="25400" indent="0" algn="l"/>
            <a:r>
              <a:rPr lang="en-US" dirty="0">
                <a:solidFill>
                  <a:schemeClr val="tx1">
                    <a:lumMod val="95000"/>
                    <a:lumOff val="5000"/>
                  </a:schemeClr>
                </a:solidFill>
                <a:latin typeface="Cambria" pitchFamily="18" charset="0"/>
                <a:ea typeface="Cambria" pitchFamily="18" charset="0"/>
              </a:rPr>
              <a:t>•	DSSs are adaptive over time</a:t>
            </a:r>
            <a:r>
              <a:rPr lang="en-US" dirty="0" smtClean="0">
                <a:solidFill>
                  <a:schemeClr val="tx1">
                    <a:lumMod val="95000"/>
                    <a:lumOff val="5000"/>
                  </a:schemeClr>
                </a:solidFill>
                <a:latin typeface="Cambria" pitchFamily="18" charset="0"/>
                <a:ea typeface="Cambria" pitchFamily="18" charset="0"/>
              </a:rPr>
              <a:t>.</a:t>
            </a:r>
          </a:p>
          <a:p>
            <a:pPr marL="25400" indent="0" algn="l"/>
            <a:endParaRPr lang="en-US" dirty="0">
              <a:solidFill>
                <a:schemeClr val="tx1">
                  <a:lumMod val="95000"/>
                  <a:lumOff val="5000"/>
                </a:schemeClr>
              </a:solidFill>
              <a:latin typeface="Cambria" pitchFamily="18" charset="0"/>
              <a:ea typeface="Cambria" pitchFamily="18" charset="0"/>
            </a:endParaRPr>
          </a:p>
          <a:p>
            <a:pPr marL="25400" indent="0" algn="l"/>
            <a:endParaRPr lang="en-IN" b="1" dirty="0" smtClean="0">
              <a:solidFill>
                <a:schemeClr val="tx1">
                  <a:lumMod val="95000"/>
                  <a:lumOff val="5000"/>
                </a:schemeClr>
              </a:solidFill>
            </a:endParaRPr>
          </a:p>
          <a:p>
            <a:pPr algn="l"/>
            <a:endParaRPr lang="en-IN" dirty="0">
              <a:solidFill>
                <a:schemeClr val="tx1">
                  <a:lumMod val="95000"/>
                  <a:lumOff val="5000"/>
                </a:schemeClr>
              </a:solidFill>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10</a:t>
            </a:fld>
            <a:r>
              <a:rPr lang="en-US" smtClean="0"/>
              <a:t> / 12</a:t>
            </a:r>
            <a:endParaRPr lang="en-US"/>
          </a:p>
        </p:txBody>
      </p:sp>
    </p:spTree>
    <p:extLst>
      <p:ext uri="{BB962C8B-B14F-4D97-AF65-F5344CB8AC3E}">
        <p14:creationId xmlns:p14="http://schemas.microsoft.com/office/powerpoint/2010/main" val="187783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8219" y="717261"/>
            <a:ext cx="11097490" cy="1470025"/>
          </a:xfrm>
        </p:spPr>
        <p:txBody>
          <a:bodyPr/>
          <a:lstStyle/>
          <a:p>
            <a:r>
              <a:rPr lang="en-IN" dirty="0"/>
              <a:t>Benefits of DSS</a:t>
            </a:r>
          </a:p>
        </p:txBody>
      </p:sp>
      <p:sp>
        <p:nvSpPr>
          <p:cNvPr id="3" name="Subtitle 2"/>
          <p:cNvSpPr>
            <a:spLocks noGrp="1"/>
          </p:cNvSpPr>
          <p:nvPr>
            <p:ph type="subTitle" idx="1"/>
          </p:nvPr>
        </p:nvSpPr>
        <p:spPr>
          <a:xfrm>
            <a:off x="1371599" y="2202873"/>
            <a:ext cx="16521545" cy="7335981"/>
          </a:xfrm>
        </p:spPr>
        <p:txBody>
          <a:bodyPr/>
          <a:lstStyle/>
          <a:p>
            <a:pPr algn="just"/>
            <a:r>
              <a:rPr lang="en-US" dirty="0">
                <a:latin typeface="Cambria" pitchFamily="18" charset="0"/>
                <a:ea typeface="Cambria" pitchFamily="18" charset="0"/>
              </a:rPr>
              <a:t>•	</a:t>
            </a:r>
            <a:r>
              <a:rPr lang="en-US" dirty="0">
                <a:solidFill>
                  <a:schemeClr val="tx1">
                    <a:lumMod val="95000"/>
                    <a:lumOff val="5000"/>
                  </a:schemeClr>
                </a:solidFill>
                <a:latin typeface="Cambria" pitchFamily="18" charset="0"/>
                <a:ea typeface="Cambria" pitchFamily="18" charset="0"/>
              </a:rPr>
              <a:t>Improves efficiency and speed of decision-making activities.</a:t>
            </a:r>
          </a:p>
          <a:p>
            <a:pPr algn="just"/>
            <a:r>
              <a:rPr lang="en-US" dirty="0">
                <a:solidFill>
                  <a:schemeClr val="tx1">
                    <a:lumMod val="95000"/>
                    <a:lumOff val="5000"/>
                  </a:schemeClr>
                </a:solidFill>
                <a:latin typeface="Cambria" pitchFamily="18" charset="0"/>
                <a:ea typeface="Cambria" pitchFamily="18" charset="0"/>
              </a:rPr>
              <a:t>•	Increases the control, competitiveness and capability of futuristic decision-making of the organization.</a:t>
            </a:r>
          </a:p>
          <a:p>
            <a:pPr algn="just"/>
            <a:r>
              <a:rPr lang="en-US" dirty="0">
                <a:solidFill>
                  <a:schemeClr val="tx1">
                    <a:lumMod val="95000"/>
                    <a:lumOff val="5000"/>
                  </a:schemeClr>
                </a:solidFill>
                <a:latin typeface="Cambria" pitchFamily="18" charset="0"/>
                <a:ea typeface="Cambria" pitchFamily="18" charset="0"/>
              </a:rPr>
              <a:t>•	Facilitates interpersonal communication.</a:t>
            </a:r>
          </a:p>
          <a:p>
            <a:pPr algn="just"/>
            <a:r>
              <a:rPr lang="en-US" dirty="0">
                <a:solidFill>
                  <a:schemeClr val="tx1">
                    <a:lumMod val="95000"/>
                    <a:lumOff val="5000"/>
                  </a:schemeClr>
                </a:solidFill>
                <a:latin typeface="Cambria" pitchFamily="18" charset="0"/>
                <a:ea typeface="Cambria" pitchFamily="18" charset="0"/>
              </a:rPr>
              <a:t>•	Encourages learning or training</a:t>
            </a:r>
            <a:r>
              <a:rPr lang="en-US" dirty="0" smtClean="0">
                <a:solidFill>
                  <a:schemeClr val="tx1">
                    <a:lumMod val="95000"/>
                    <a:lumOff val="5000"/>
                  </a:schemeClr>
                </a:solidFill>
                <a:latin typeface="Cambria" pitchFamily="18" charset="0"/>
                <a:ea typeface="Cambria" pitchFamily="18" charset="0"/>
              </a:rPr>
              <a:t>.</a:t>
            </a:r>
          </a:p>
          <a:p>
            <a:pPr algn="just"/>
            <a:r>
              <a:rPr lang="en-US" b="1" dirty="0">
                <a:solidFill>
                  <a:schemeClr val="tx1">
                    <a:lumMod val="95000"/>
                    <a:lumOff val="5000"/>
                  </a:schemeClr>
                </a:solidFill>
                <a:latin typeface="Cambria" pitchFamily="18" charset="0"/>
                <a:ea typeface="Cambria" pitchFamily="18" charset="0"/>
              </a:rPr>
              <a:t>Expert system</a:t>
            </a:r>
          </a:p>
          <a:p>
            <a:pPr algn="just"/>
            <a:endParaRPr lang="en-IN" dirty="0">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r>
              <a:rPr lang="en-US" smtClean="0"/>
              <a:t> / 12</a:t>
            </a:r>
            <a:endParaRPr lang="en-US"/>
          </a:p>
        </p:txBody>
      </p:sp>
      <p:pic>
        <p:nvPicPr>
          <p:cNvPr id="5" name="Picture 4" descr="C:\Users\Bcom-IT\Downloads\download.png"/>
          <p:cNvPicPr/>
          <p:nvPr/>
        </p:nvPicPr>
        <p:blipFill>
          <a:blip r:embed="rId2"/>
          <a:srcRect/>
          <a:stretch>
            <a:fillRect/>
          </a:stretch>
        </p:blipFill>
        <p:spPr bwMode="auto">
          <a:xfrm>
            <a:off x="3574473" y="5673436"/>
            <a:ext cx="10557163" cy="37407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1209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1472" y="821170"/>
            <a:ext cx="12427528" cy="1470025"/>
          </a:xfrm>
        </p:spPr>
        <p:txBody>
          <a:bodyPr/>
          <a:lstStyle/>
          <a:p>
            <a:r>
              <a:rPr lang="en-IN" dirty="0"/>
              <a:t>Office Automation Systems </a:t>
            </a:r>
          </a:p>
        </p:txBody>
      </p:sp>
      <p:sp>
        <p:nvSpPr>
          <p:cNvPr id="3" name="Subtitle 2"/>
          <p:cNvSpPr>
            <a:spLocks noGrp="1"/>
          </p:cNvSpPr>
          <p:nvPr>
            <p:ph type="subTitle" idx="1"/>
          </p:nvPr>
        </p:nvSpPr>
        <p:spPr>
          <a:xfrm>
            <a:off x="1101436" y="2535382"/>
            <a:ext cx="16812491" cy="7003473"/>
          </a:xfrm>
        </p:spPr>
        <p:txBody>
          <a:bodyPr/>
          <a:lstStyle/>
          <a:p>
            <a:pPr marL="482600" indent="-457200" algn="just">
              <a:buFont typeface="Wingdings" pitchFamily="2" charset="2"/>
              <a:buChar char="§"/>
            </a:pPr>
            <a:r>
              <a:rPr lang="en-IN" dirty="0">
                <a:solidFill>
                  <a:schemeClr val="tx1">
                    <a:lumMod val="95000"/>
                    <a:lumOff val="5000"/>
                  </a:schemeClr>
                </a:solidFill>
                <a:latin typeface="Cambria" pitchFamily="18" charset="0"/>
                <a:ea typeface="Cambria" pitchFamily="18" charset="0"/>
              </a:rPr>
              <a:t>Office automation is the process of watching data flow around on its own without any human intervention, inaccuracies, and errors. It is the process of using an automation tool to create, collect, store, </a:t>
            </a:r>
            <a:r>
              <a:rPr lang="en-IN" dirty="0" smtClean="0">
                <a:solidFill>
                  <a:schemeClr val="tx1">
                    <a:lumMod val="95000"/>
                    <a:lumOff val="5000"/>
                  </a:schemeClr>
                </a:solidFill>
                <a:latin typeface="Cambria" pitchFamily="18" charset="0"/>
                <a:ea typeface="Cambria" pitchFamily="18" charset="0"/>
              </a:rPr>
              <a:t>analyse, </a:t>
            </a:r>
            <a:r>
              <a:rPr lang="en-IN" dirty="0">
                <a:solidFill>
                  <a:schemeClr val="tx1">
                    <a:lumMod val="95000"/>
                    <a:lumOff val="5000"/>
                  </a:schemeClr>
                </a:solidFill>
                <a:latin typeface="Cambria" pitchFamily="18" charset="0"/>
                <a:ea typeface="Cambria" pitchFamily="18" charset="0"/>
              </a:rPr>
              <a:t>and share confidential office data that is required to accomplish basic day-to-day routine tasks and processes effectively</a:t>
            </a:r>
            <a:r>
              <a:rPr lang="en-IN" dirty="0" smtClean="0">
                <a:solidFill>
                  <a:schemeClr val="tx1">
                    <a:lumMod val="95000"/>
                    <a:lumOff val="5000"/>
                  </a:schemeClr>
                </a:solidFill>
                <a:latin typeface="Cambria" pitchFamily="18" charset="0"/>
                <a:ea typeface="Cambria" pitchFamily="18" charset="0"/>
              </a:rPr>
              <a:t>.</a:t>
            </a:r>
          </a:p>
          <a:p>
            <a:pPr marL="482600" indent="-457200" algn="just">
              <a:buFont typeface="Wingdings" pitchFamily="2" charset="2"/>
              <a:buChar char="§"/>
            </a:pPr>
            <a:endParaRPr lang="en-IN" dirty="0">
              <a:solidFill>
                <a:schemeClr val="tx1">
                  <a:lumMod val="95000"/>
                  <a:lumOff val="5000"/>
                </a:schemeClr>
              </a:solidFill>
              <a:latin typeface="Cambria" pitchFamily="18" charset="0"/>
              <a:ea typeface="Cambria" pitchFamily="18" charset="0"/>
            </a:endParaRPr>
          </a:p>
          <a:p>
            <a:pPr algn="just"/>
            <a:endParaRPr lang="en-IN" dirty="0">
              <a:solidFill>
                <a:schemeClr val="tx1">
                  <a:lumMod val="95000"/>
                  <a:lumOff val="5000"/>
                </a:schemeClr>
              </a:solidFill>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r>
              <a:rPr lang="en-US" smtClean="0"/>
              <a:t> / 12</a:t>
            </a:r>
            <a:endParaRPr lang="en-US"/>
          </a:p>
        </p:txBody>
      </p:sp>
      <p:pic>
        <p:nvPicPr>
          <p:cNvPr id="5" name="Picture 4" descr="C:\Users\Bcom-IT\Downloads\office-automation-system-3-638.jpg"/>
          <p:cNvPicPr/>
          <p:nvPr/>
        </p:nvPicPr>
        <p:blipFill>
          <a:blip r:embed="rId2"/>
          <a:srcRect/>
          <a:stretch>
            <a:fillRect/>
          </a:stretch>
        </p:blipFill>
        <p:spPr bwMode="auto">
          <a:xfrm>
            <a:off x="5299364" y="4717473"/>
            <a:ext cx="8375072" cy="47174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3991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5382" y="1216025"/>
            <a:ext cx="12822382" cy="1470025"/>
          </a:xfrm>
        </p:spPr>
        <p:txBody>
          <a:bodyPr/>
          <a:lstStyle/>
          <a:p>
            <a:r>
              <a:rPr lang="en-IN" b="1" dirty="0"/>
              <a:t>Office automation features</a:t>
            </a:r>
          </a:p>
        </p:txBody>
      </p:sp>
      <p:sp>
        <p:nvSpPr>
          <p:cNvPr id="3" name="Subtitle 2"/>
          <p:cNvSpPr>
            <a:spLocks noGrp="1"/>
          </p:cNvSpPr>
          <p:nvPr>
            <p:ph type="subTitle" idx="1"/>
          </p:nvPr>
        </p:nvSpPr>
        <p:spPr>
          <a:xfrm>
            <a:off x="1371600" y="3075709"/>
            <a:ext cx="16417636" cy="6338455"/>
          </a:xfrm>
        </p:spPr>
        <p:txBody>
          <a:bodyPr/>
          <a:lstStyle/>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It eliminates the manual effort to complete basic chores.</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Avoiding mistakes by computers or devices.</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Decreasing the time taken to process an object.</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Provides key insights into the process efficiency metrics.</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Gaining greater access to the method and finding possible bottlenecks.</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Controlling the company by making sound decisions based on results.</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Enhancement in business activities with sound improvement.</a:t>
            </a:r>
          </a:p>
          <a:p>
            <a:pPr marL="482600" lvl="0" indent="-457200" algn="l">
              <a:buFont typeface="Wingdings" pitchFamily="2" charset="2"/>
              <a:buChar char="§"/>
            </a:pPr>
            <a:r>
              <a:rPr lang="en-IN" dirty="0">
                <a:solidFill>
                  <a:schemeClr val="tx1">
                    <a:lumMod val="95000"/>
                    <a:lumOff val="5000"/>
                  </a:schemeClr>
                </a:solidFill>
                <a:latin typeface="Cambria" pitchFamily="18" charset="0"/>
                <a:ea typeface="Cambria" pitchFamily="18" charset="0"/>
              </a:rPr>
              <a:t>Data organization, storage and its management.</a:t>
            </a:r>
          </a:p>
          <a:p>
            <a:endParaRPr lang="en-IN"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r>
              <a:rPr lang="en-US" smtClean="0"/>
              <a:t> / 12</a:t>
            </a:r>
            <a:endParaRPr lang="en-US"/>
          </a:p>
        </p:txBody>
      </p:sp>
    </p:spTree>
    <p:extLst>
      <p:ext uri="{BB962C8B-B14F-4D97-AF65-F5344CB8AC3E}">
        <p14:creationId xmlns:p14="http://schemas.microsoft.com/office/powerpoint/2010/main" val="16955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2417" y="696479"/>
            <a:ext cx="12926291" cy="1470025"/>
          </a:xfrm>
        </p:spPr>
        <p:txBody>
          <a:bodyPr/>
          <a:lstStyle/>
          <a:p>
            <a:r>
              <a:rPr lang="en-US" dirty="0" smtClean="0"/>
              <a:t>Office Automation Systems</a:t>
            </a:r>
            <a:endParaRPr lang="en-IN" dirty="0"/>
          </a:p>
        </p:txBody>
      </p:sp>
      <p:sp>
        <p:nvSpPr>
          <p:cNvPr id="3" name="Subtitle 2"/>
          <p:cNvSpPr>
            <a:spLocks noGrp="1"/>
          </p:cNvSpPr>
          <p:nvPr>
            <p:ph type="subTitle" idx="1"/>
          </p:nvPr>
        </p:nvSpPr>
        <p:spPr>
          <a:xfrm>
            <a:off x="1246908" y="2743200"/>
            <a:ext cx="16542327" cy="6816436"/>
          </a:xfrm>
        </p:spPr>
        <p:txBody>
          <a:bodyPr/>
          <a:lstStyle/>
          <a:p>
            <a:pPr marL="482600" indent="-457200" algn="l">
              <a:buFont typeface="Wingdings" pitchFamily="2" charset="2"/>
              <a:buChar char="q"/>
            </a:pPr>
            <a:endParaRPr lang="en-IN" dirty="0" smtClean="0">
              <a:solidFill>
                <a:schemeClr val="tx1">
                  <a:lumMod val="95000"/>
                  <a:lumOff val="5000"/>
                </a:schemeClr>
              </a:solidFill>
            </a:endParaRPr>
          </a:p>
          <a:p>
            <a:pPr marL="482600" indent="-457200" algn="l">
              <a:buFont typeface="Wingdings" pitchFamily="2" charset="2"/>
              <a:buChar char="q"/>
            </a:pPr>
            <a:endParaRPr lang="en-IN" dirty="0">
              <a:solidFill>
                <a:schemeClr val="tx1">
                  <a:lumMod val="95000"/>
                  <a:lumOff val="5000"/>
                </a:schemeClr>
              </a:solidFill>
            </a:endParaRPr>
          </a:p>
          <a:p>
            <a:pPr marL="482600" indent="-457200" algn="l">
              <a:buFont typeface="Wingdings" pitchFamily="2" charset="2"/>
              <a:buChar char="q"/>
            </a:pPr>
            <a:r>
              <a:rPr lang="en-IN" dirty="0" smtClean="0">
                <a:solidFill>
                  <a:schemeClr val="tx1">
                    <a:lumMod val="95000"/>
                    <a:lumOff val="5000"/>
                  </a:schemeClr>
                </a:solidFill>
              </a:rPr>
              <a:t>Electronic </a:t>
            </a:r>
            <a:r>
              <a:rPr lang="en-IN" dirty="0">
                <a:solidFill>
                  <a:schemeClr val="tx1">
                    <a:lumMod val="95000"/>
                    <a:lumOff val="5000"/>
                  </a:schemeClr>
                </a:solidFill>
              </a:rPr>
              <a:t>Data Storage</a:t>
            </a:r>
          </a:p>
          <a:p>
            <a:pPr marL="482600" indent="-457200" algn="l">
              <a:buFont typeface="Wingdings" pitchFamily="2" charset="2"/>
              <a:buChar char="q"/>
            </a:pPr>
            <a:r>
              <a:rPr lang="en-IN" dirty="0">
                <a:solidFill>
                  <a:schemeClr val="tx1">
                    <a:lumMod val="95000"/>
                    <a:lumOff val="5000"/>
                  </a:schemeClr>
                </a:solidFill>
              </a:rPr>
              <a:t>Electronic Communication</a:t>
            </a:r>
          </a:p>
          <a:p>
            <a:pPr marL="482600" indent="-457200" algn="l">
              <a:buFont typeface="Wingdings" pitchFamily="2" charset="2"/>
              <a:buChar char="q"/>
            </a:pPr>
            <a:r>
              <a:rPr lang="en-IN" dirty="0">
                <a:solidFill>
                  <a:schemeClr val="tx1">
                    <a:lumMod val="95000"/>
                    <a:lumOff val="5000"/>
                  </a:schemeClr>
                </a:solidFill>
              </a:rPr>
              <a:t>Computer-Based Staffing</a:t>
            </a:r>
          </a:p>
          <a:p>
            <a:pPr marL="482600" indent="-457200" algn="l">
              <a:buFont typeface="Wingdings" pitchFamily="2" charset="2"/>
              <a:buChar char="q"/>
            </a:pPr>
            <a:r>
              <a:rPr lang="en-IN" dirty="0">
                <a:solidFill>
                  <a:schemeClr val="tx1">
                    <a:lumMod val="95000"/>
                    <a:lumOff val="5000"/>
                  </a:schemeClr>
                </a:solidFill>
              </a:rPr>
              <a:t>Business Software</a:t>
            </a:r>
          </a:p>
          <a:p>
            <a:pPr marL="25400" indent="0" algn="l"/>
            <a:endParaRPr lang="en-IN"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r>
              <a:rPr lang="en-US" smtClean="0"/>
              <a:t> / 12</a:t>
            </a:r>
            <a:endParaRPr lang="en-US"/>
          </a:p>
        </p:txBody>
      </p:sp>
    </p:spTree>
    <p:extLst>
      <p:ext uri="{BB962C8B-B14F-4D97-AF65-F5344CB8AC3E}">
        <p14:creationId xmlns:p14="http://schemas.microsoft.com/office/powerpoint/2010/main" val="3016567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9291" y="758825"/>
            <a:ext cx="12614564" cy="1470025"/>
          </a:xfrm>
        </p:spPr>
        <p:txBody>
          <a:bodyPr/>
          <a:lstStyle/>
          <a:p>
            <a:r>
              <a:rPr lang="en-IN" b="1" dirty="0"/>
              <a:t>Computer Related Jobs</a:t>
            </a:r>
          </a:p>
        </p:txBody>
      </p:sp>
      <p:sp>
        <p:nvSpPr>
          <p:cNvPr id="3" name="Subtitle 2"/>
          <p:cNvSpPr>
            <a:spLocks noGrp="1"/>
          </p:cNvSpPr>
          <p:nvPr>
            <p:ph type="subTitle" idx="1"/>
          </p:nvPr>
        </p:nvSpPr>
        <p:spPr>
          <a:xfrm>
            <a:off x="1371599" y="2847109"/>
            <a:ext cx="16563109" cy="6816435"/>
          </a:xfrm>
        </p:spPr>
        <p:txBody>
          <a:bodyPr/>
          <a:lstStyle/>
          <a:p>
            <a:pPr algn="l"/>
            <a:r>
              <a:rPr lang="en-IN" b="1" dirty="0">
                <a:solidFill>
                  <a:schemeClr val="tx1">
                    <a:lumMod val="95000"/>
                    <a:lumOff val="5000"/>
                  </a:schemeClr>
                </a:solidFill>
              </a:rPr>
              <a:t>Programmer</a:t>
            </a:r>
          </a:p>
          <a:p>
            <a:pPr algn="l"/>
            <a:r>
              <a:rPr lang="en-IN" dirty="0">
                <a:solidFill>
                  <a:schemeClr val="tx1">
                    <a:lumMod val="95000"/>
                    <a:lumOff val="5000"/>
                  </a:schemeClr>
                </a:solidFill>
              </a:rPr>
              <a:t>A person who is qualified enough to write a creative code for the computer program is known </a:t>
            </a:r>
            <a:r>
              <a:rPr lang="en-IN" dirty="0" smtClean="0">
                <a:solidFill>
                  <a:schemeClr val="tx1">
                    <a:lumMod val="95000"/>
                    <a:lumOff val="5000"/>
                  </a:schemeClr>
                </a:solidFill>
              </a:rPr>
              <a:t>as Programmer.</a:t>
            </a:r>
          </a:p>
          <a:p>
            <a:pPr algn="l"/>
            <a:endParaRPr lang="en-IN" dirty="0" smtClean="0">
              <a:solidFill>
                <a:schemeClr val="tx1">
                  <a:lumMod val="95000"/>
                  <a:lumOff val="5000"/>
                </a:schemeClr>
              </a:solidFill>
            </a:endParaRPr>
          </a:p>
          <a:p>
            <a:pPr marL="482600" indent="-457200" algn="l">
              <a:buFont typeface="Wingdings" pitchFamily="2" charset="2"/>
              <a:buChar char="§"/>
            </a:pPr>
            <a:r>
              <a:rPr lang="en-IN" dirty="0">
                <a:solidFill>
                  <a:schemeClr val="tx1">
                    <a:lumMod val="95000"/>
                    <a:lumOff val="5000"/>
                  </a:schemeClr>
                </a:solidFill>
              </a:rPr>
              <a:t>System </a:t>
            </a:r>
            <a:r>
              <a:rPr lang="en-IN" dirty="0" smtClean="0">
                <a:solidFill>
                  <a:schemeClr val="tx1">
                    <a:lumMod val="95000"/>
                    <a:lumOff val="5000"/>
                  </a:schemeClr>
                </a:solidFill>
              </a:rPr>
              <a:t>Analyst</a:t>
            </a:r>
          </a:p>
          <a:p>
            <a:pPr marL="482600" indent="-457200" algn="l">
              <a:buFont typeface="Wingdings" pitchFamily="2" charset="2"/>
              <a:buChar char="§"/>
            </a:pPr>
            <a:r>
              <a:rPr lang="en-IN" dirty="0">
                <a:solidFill>
                  <a:schemeClr val="tx1">
                    <a:lumMod val="95000"/>
                    <a:lumOff val="5000"/>
                  </a:schemeClr>
                </a:solidFill>
              </a:rPr>
              <a:t>Database </a:t>
            </a:r>
            <a:r>
              <a:rPr lang="en-IN" dirty="0" smtClean="0">
                <a:solidFill>
                  <a:schemeClr val="tx1">
                    <a:lumMod val="95000"/>
                    <a:lumOff val="5000"/>
                  </a:schemeClr>
                </a:solidFill>
              </a:rPr>
              <a:t>Administrator</a:t>
            </a:r>
          </a:p>
          <a:p>
            <a:pPr marL="482600" indent="-457200" algn="l">
              <a:buFont typeface="Wingdings" pitchFamily="2" charset="2"/>
              <a:buChar char="§"/>
            </a:pPr>
            <a:r>
              <a:rPr lang="en-IN" dirty="0">
                <a:solidFill>
                  <a:schemeClr val="tx1">
                    <a:lumMod val="95000"/>
                    <a:lumOff val="5000"/>
                  </a:schemeClr>
                </a:solidFill>
              </a:rPr>
              <a:t>Network </a:t>
            </a:r>
            <a:r>
              <a:rPr lang="en-IN" dirty="0" smtClean="0">
                <a:solidFill>
                  <a:schemeClr val="tx1">
                    <a:lumMod val="95000"/>
                    <a:lumOff val="5000"/>
                  </a:schemeClr>
                </a:solidFill>
              </a:rPr>
              <a:t>Administrator</a:t>
            </a:r>
          </a:p>
          <a:p>
            <a:pPr marL="482600" indent="-457200" algn="l">
              <a:buFont typeface="Wingdings" pitchFamily="2" charset="2"/>
              <a:buChar char="§"/>
            </a:pPr>
            <a:r>
              <a:rPr lang="en-IN" dirty="0">
                <a:solidFill>
                  <a:schemeClr val="tx1">
                    <a:lumMod val="95000"/>
                    <a:lumOff val="5000"/>
                  </a:schemeClr>
                </a:solidFill>
              </a:rPr>
              <a:t>Web </a:t>
            </a:r>
            <a:r>
              <a:rPr lang="en-IN" dirty="0" smtClean="0">
                <a:solidFill>
                  <a:schemeClr val="tx1">
                    <a:lumMod val="95000"/>
                    <a:lumOff val="5000"/>
                  </a:schemeClr>
                </a:solidFill>
              </a:rPr>
              <a:t>Designers</a:t>
            </a:r>
          </a:p>
          <a:p>
            <a:pPr marL="482600" indent="-457200" algn="l">
              <a:buFont typeface="Wingdings" pitchFamily="2" charset="2"/>
              <a:buChar char="§"/>
            </a:pPr>
            <a:r>
              <a:rPr lang="en-IN" dirty="0">
                <a:solidFill>
                  <a:schemeClr val="tx1">
                    <a:lumMod val="95000"/>
                    <a:lumOff val="5000"/>
                  </a:schemeClr>
                </a:solidFill>
              </a:rPr>
              <a:t>Information Security </a:t>
            </a:r>
            <a:r>
              <a:rPr lang="en-IN" dirty="0" smtClean="0">
                <a:solidFill>
                  <a:schemeClr val="tx1">
                    <a:lumMod val="95000"/>
                    <a:lumOff val="5000"/>
                  </a:schemeClr>
                </a:solidFill>
              </a:rPr>
              <a:t>Analysts</a:t>
            </a:r>
          </a:p>
          <a:p>
            <a:pPr marL="482600" indent="-457200" algn="l">
              <a:buFont typeface="Wingdings" pitchFamily="2" charset="2"/>
              <a:buChar char="§"/>
            </a:pPr>
            <a:endParaRPr lang="en-IN" dirty="0">
              <a:solidFill>
                <a:schemeClr val="tx1">
                  <a:lumMod val="95000"/>
                  <a:lumOff val="5000"/>
                </a:schemeClr>
              </a:solidFill>
            </a:endParaRPr>
          </a:p>
          <a:p>
            <a:pPr algn="l"/>
            <a:endParaRPr lang="en-IN" dirty="0">
              <a:solidFill>
                <a:schemeClr val="tx1">
                  <a:lumMod val="95000"/>
                  <a:lumOff val="5000"/>
                </a:schemeClr>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r>
              <a:rPr lang="en-US" smtClean="0"/>
              <a:t> / 12</a:t>
            </a:r>
            <a:endParaRPr lang="en-US"/>
          </a:p>
        </p:txBody>
      </p:sp>
    </p:spTree>
    <p:extLst>
      <p:ext uri="{BB962C8B-B14F-4D97-AF65-F5344CB8AC3E}">
        <p14:creationId xmlns:p14="http://schemas.microsoft.com/office/powerpoint/2010/main" val="212709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1" y="9594499"/>
            <a:ext cx="12111136"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646290"/>
          </a:xfrm>
          <a:prstGeom prst="rect">
            <a:avLst/>
          </a:prstGeom>
          <a:noFill/>
          <a:ln>
            <a:noFill/>
          </a:ln>
        </p:spPr>
        <p:txBody>
          <a:bodyPr spcFirstLastPara="1" wrap="square" lIns="91425" tIns="45700" rIns="91425" bIns="45700" anchor="t" anchorCtr="0">
            <a:spAutoFit/>
          </a:bodyPr>
          <a:lstStyle/>
          <a:p>
            <a:pPr algn="ctr"/>
            <a:r>
              <a:rPr lang="en-IN" sz="3600" b="1" dirty="0">
                <a:latin typeface="Cambria" pitchFamily="18" charset="0"/>
                <a:ea typeface="Cambria" pitchFamily="18" charset="0"/>
              </a:rPr>
              <a:t>E COMMERCE </a:t>
            </a:r>
            <a:endParaRPr lang="en-IN" sz="3600" dirty="0">
              <a:latin typeface="Cambria" pitchFamily="18" charset="0"/>
              <a:ea typeface="Cambria" pitchFamily="18" charset="0"/>
            </a:endParaRPr>
          </a:p>
        </p:txBody>
      </p:sp>
      <p:sp>
        <p:nvSpPr>
          <p:cNvPr id="102" name="Google Shape;102;p2"/>
          <p:cNvSpPr/>
          <p:nvPr/>
        </p:nvSpPr>
        <p:spPr>
          <a:xfrm>
            <a:off x="1066800" y="1345947"/>
            <a:ext cx="15059891" cy="9187090"/>
          </a:xfrm>
          <a:prstGeom prst="rect">
            <a:avLst/>
          </a:prstGeom>
          <a:noFill/>
          <a:ln>
            <a:noFill/>
          </a:ln>
        </p:spPr>
        <p:txBody>
          <a:bodyPr spcFirstLastPara="1" wrap="square" lIns="91425" tIns="45700" rIns="91425" bIns="45700" anchor="t" anchorCtr="0">
            <a:spAutoFit/>
          </a:bodyPr>
          <a:lstStyle/>
          <a:p>
            <a:pPr algn="just">
              <a:lnSpc>
                <a:spcPct val="150000"/>
              </a:lnSpc>
              <a:buClr>
                <a:schemeClr val="dk1"/>
              </a:buClr>
              <a:buSzPts val="3400"/>
            </a:pPr>
            <a:r>
              <a:rPr lang="en-IN" sz="3600" dirty="0"/>
              <a:t>Ecommerce" or "electronic commerce" is the trading of goods and services on the internet</a:t>
            </a:r>
            <a:r>
              <a:rPr lang="en-IN" sz="3600" b="1" dirty="0" smtClean="0"/>
              <a:t>.</a:t>
            </a:r>
          </a:p>
          <a:p>
            <a:pPr marL="571500" indent="-571500" algn="just">
              <a:lnSpc>
                <a:spcPct val="150000"/>
              </a:lnSpc>
              <a:buClr>
                <a:schemeClr val="dk1"/>
              </a:buClr>
              <a:buSzPts val="3400"/>
              <a:buFont typeface="Wingdings" pitchFamily="2" charset="2"/>
              <a:buChar char="§"/>
            </a:pPr>
            <a:r>
              <a:rPr lang="en-IN" sz="3600" dirty="0">
                <a:latin typeface="Cambria" pitchFamily="18" charset="0"/>
                <a:ea typeface="Cambria" pitchFamily="18" charset="0"/>
              </a:rPr>
              <a:t>E COMMERCE </a:t>
            </a:r>
            <a:r>
              <a:rPr lang="en-IN" sz="3600" dirty="0" smtClean="0">
                <a:latin typeface="Cambria" pitchFamily="18" charset="0"/>
                <a:ea typeface="Cambria" pitchFamily="18" charset="0"/>
              </a:rPr>
              <a:t>Security</a:t>
            </a:r>
          </a:p>
          <a:p>
            <a:pPr marL="571500" indent="-571500" algn="just">
              <a:lnSpc>
                <a:spcPct val="150000"/>
              </a:lnSpc>
              <a:buClr>
                <a:schemeClr val="dk1"/>
              </a:buClr>
              <a:buSzPts val="3400"/>
              <a:buFont typeface="Wingdings" pitchFamily="2" charset="2"/>
              <a:buChar char="§"/>
            </a:pPr>
            <a:r>
              <a:rPr lang="en-IN" sz="3600" dirty="0" smtClean="0">
                <a:latin typeface="Cambria" pitchFamily="18" charset="0"/>
                <a:ea typeface="Cambria" pitchFamily="18" charset="0"/>
              </a:rPr>
              <a:t>Confidentiality</a:t>
            </a:r>
          </a:p>
          <a:p>
            <a:pPr marL="571500" indent="-571500" algn="just">
              <a:lnSpc>
                <a:spcPct val="150000"/>
              </a:lnSpc>
              <a:buClr>
                <a:schemeClr val="dk1"/>
              </a:buClr>
              <a:buSzPts val="3400"/>
              <a:buFont typeface="Wingdings" pitchFamily="2" charset="2"/>
              <a:buChar char="§"/>
            </a:pPr>
            <a:r>
              <a:rPr lang="en-IN" sz="3600" dirty="0" smtClean="0">
                <a:latin typeface="Cambria" pitchFamily="18" charset="0"/>
                <a:ea typeface="Cambria" pitchFamily="18" charset="0"/>
              </a:rPr>
              <a:t>Integrity</a:t>
            </a:r>
          </a:p>
          <a:p>
            <a:pPr marL="571500" indent="-571500" algn="just">
              <a:lnSpc>
                <a:spcPct val="150000"/>
              </a:lnSpc>
              <a:buClr>
                <a:schemeClr val="dk1"/>
              </a:buClr>
              <a:buSzPts val="3400"/>
              <a:buFont typeface="Wingdings" pitchFamily="2" charset="2"/>
              <a:buChar char="§"/>
            </a:pPr>
            <a:r>
              <a:rPr lang="en-IN" sz="3600" dirty="0">
                <a:latin typeface="Cambria" pitchFamily="18" charset="0"/>
                <a:ea typeface="Cambria" pitchFamily="18" charset="0"/>
              </a:rPr>
              <a:t>Availability </a:t>
            </a:r>
            <a:endParaRPr lang="en-IN" sz="3600" dirty="0" smtClean="0">
              <a:latin typeface="Cambria" pitchFamily="18" charset="0"/>
              <a:ea typeface="Cambria" pitchFamily="18" charset="0"/>
            </a:endParaRPr>
          </a:p>
          <a:p>
            <a:pPr marL="571500" indent="-571500" algn="just">
              <a:lnSpc>
                <a:spcPct val="150000"/>
              </a:lnSpc>
              <a:buClr>
                <a:schemeClr val="dk1"/>
              </a:buClr>
              <a:buSzPts val="3400"/>
              <a:buFont typeface="Wingdings" pitchFamily="2" charset="2"/>
              <a:buChar char="§"/>
            </a:pPr>
            <a:r>
              <a:rPr lang="en-IN" sz="3600" dirty="0" smtClean="0">
                <a:latin typeface="Cambria" pitchFamily="18" charset="0"/>
                <a:ea typeface="Cambria" pitchFamily="18" charset="0"/>
              </a:rPr>
              <a:t>Authenticity</a:t>
            </a:r>
          </a:p>
          <a:p>
            <a:pPr marL="571500" indent="-571500" algn="just">
              <a:lnSpc>
                <a:spcPct val="150000"/>
              </a:lnSpc>
              <a:buClr>
                <a:schemeClr val="dk1"/>
              </a:buClr>
              <a:buSzPts val="3400"/>
              <a:buFont typeface="Wingdings" pitchFamily="2" charset="2"/>
              <a:buChar char="§"/>
            </a:pPr>
            <a:r>
              <a:rPr lang="en-IN" sz="3600" dirty="0">
                <a:latin typeface="Cambria" pitchFamily="18" charset="0"/>
                <a:ea typeface="Cambria" pitchFamily="18" charset="0"/>
              </a:rPr>
              <a:t>Non-</a:t>
            </a:r>
            <a:r>
              <a:rPr lang="en-IN" sz="3600" dirty="0" err="1">
                <a:latin typeface="Cambria" pitchFamily="18" charset="0"/>
                <a:ea typeface="Cambria" pitchFamily="18" charset="0"/>
              </a:rPr>
              <a:t>Repudiability</a:t>
            </a:r>
            <a:r>
              <a:rPr lang="en-IN" sz="3600" dirty="0">
                <a:latin typeface="Cambria" pitchFamily="18" charset="0"/>
                <a:ea typeface="Cambria" pitchFamily="18" charset="0"/>
              </a:rPr>
              <a:t> </a:t>
            </a:r>
            <a:endParaRPr lang="en-IN" sz="3600" dirty="0" smtClean="0">
              <a:latin typeface="Cambria" pitchFamily="18" charset="0"/>
              <a:ea typeface="Cambria" pitchFamily="18" charset="0"/>
            </a:endParaRPr>
          </a:p>
          <a:p>
            <a:pPr marL="571500" indent="-571500" algn="just">
              <a:lnSpc>
                <a:spcPct val="150000"/>
              </a:lnSpc>
              <a:buClr>
                <a:schemeClr val="dk1"/>
              </a:buClr>
              <a:buSzPts val="3400"/>
              <a:buFont typeface="Wingdings" pitchFamily="2" charset="2"/>
              <a:buChar char="§"/>
            </a:pPr>
            <a:r>
              <a:rPr lang="en-IN" sz="3600" dirty="0">
                <a:latin typeface="Cambria" pitchFamily="18" charset="0"/>
                <a:ea typeface="Cambria" pitchFamily="18" charset="0"/>
              </a:rPr>
              <a:t>Encryption </a:t>
            </a:r>
            <a:endParaRPr lang="en-IN" sz="3600" dirty="0" smtClean="0">
              <a:latin typeface="Cambria" pitchFamily="18" charset="0"/>
              <a:ea typeface="Cambria" pitchFamily="18" charset="0"/>
            </a:endParaRPr>
          </a:p>
          <a:p>
            <a:pPr marL="571500" indent="-571500" algn="just">
              <a:lnSpc>
                <a:spcPct val="150000"/>
              </a:lnSpc>
              <a:buClr>
                <a:schemeClr val="dk1"/>
              </a:buClr>
              <a:buSzPts val="3400"/>
              <a:buFont typeface="Wingdings" pitchFamily="2" charset="2"/>
              <a:buChar char="§"/>
            </a:pPr>
            <a:r>
              <a:rPr lang="en-IN" sz="3600" dirty="0" smtClean="0">
                <a:latin typeface="Cambria" pitchFamily="18" charset="0"/>
                <a:ea typeface="Cambria" pitchFamily="18" charset="0"/>
              </a:rPr>
              <a:t>Auditability</a:t>
            </a:r>
            <a:endParaRPr lang="en-IN" sz="3600" dirty="0" smtClean="0">
              <a:latin typeface="Cambria" pitchFamily="18" charset="0"/>
              <a:ea typeface="Cambria" pitchFamily="18" charset="0"/>
            </a:endParaRPr>
          </a:p>
          <a:p>
            <a:pPr lvl="0" algn="just">
              <a:lnSpc>
                <a:spcPct val="150000"/>
              </a:lnSpc>
              <a:buClr>
                <a:schemeClr val="dk1"/>
              </a:buClr>
              <a:buSzPts val="3400"/>
            </a:pPr>
            <a:endParaRPr sz="3400" b="0" i="0" u="none" strike="noStrike" cap="none" dirty="0">
              <a:solidFill>
                <a:schemeClr val="dk1"/>
              </a:solidFill>
              <a:latin typeface="Cambria" pitchFamily="18" charset="0"/>
              <a:ea typeface="Cambria" pitchFamily="18" charset="0"/>
              <a:cs typeface="Cambria"/>
              <a:sym typeface="Cambria"/>
            </a:endParaRPr>
          </a:p>
        </p:txBody>
      </p:sp>
      <p:sp>
        <p:nvSpPr>
          <p:cNvPr id="104" name="Google Shape;104;p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smtClean="0"/>
              <a:t>03/04/2023</a:t>
            </a:r>
            <a:endParaRPr dirty="0"/>
          </a:p>
        </p:txBody>
      </p:sp>
      <p:sp>
        <p:nvSpPr>
          <p:cNvPr id="105" name="Google Shape;105;p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r>
              <a:rPr lang="en-US"/>
              <a:t>/12</a:t>
            </a:r>
            <a:endParaRPr/>
          </a:p>
        </p:txBody>
      </p:sp>
      <p:sp>
        <p:nvSpPr>
          <p:cNvPr id="106" name="Google Shape;106;p2"/>
          <p:cNvSpPr txBox="1">
            <a:spLocks noGrp="1"/>
          </p:cNvSpPr>
          <p:nvPr>
            <p:ph type="ftr" idx="11"/>
          </p:nvPr>
        </p:nvSpPr>
        <p:spPr>
          <a:xfrm>
            <a:off x="3245335" y="9592843"/>
            <a:ext cx="11887200" cy="381000"/>
          </a:xfrm>
          <a:prstGeom prst="rect">
            <a:avLst/>
          </a:prstGeom>
          <a:noFill/>
          <a:ln>
            <a:noFill/>
          </a:ln>
        </p:spPr>
        <p:txBody>
          <a:bodyPr spcFirstLastPara="1" wrap="square" lIns="91425" tIns="45700" rIns="91425" bIns="45700" anchor="ctr" anchorCtr="0">
            <a:noAutofit/>
          </a:bodyPr>
          <a:lstStyle/>
          <a:p>
            <a:pPr lvl="0"/>
            <a:r>
              <a:rPr lang="en-US" dirty="0" smtClean="0"/>
              <a:t>E commerce </a:t>
            </a:r>
            <a:r>
              <a:rPr lang="en-US" dirty="0"/>
              <a:t>: </a:t>
            </a:r>
            <a:r>
              <a:rPr lang="en-US" dirty="0" err="1" smtClean="0"/>
              <a:t>Pavithra</a:t>
            </a:r>
            <a:r>
              <a:rPr lang="en-US" dirty="0" smtClean="0"/>
              <a:t> </a:t>
            </a:r>
            <a:r>
              <a:rPr lang="en-US" b="1" dirty="0" smtClean="0"/>
              <a:t>.Com IT/SNSRCAS</a:t>
            </a:r>
            <a:endParaRPr dirty="0"/>
          </a:p>
        </p:txBody>
      </p:sp>
      <p:sp>
        <p:nvSpPr>
          <p:cNvPr id="3" name="AutoShape 2" descr="Mobile Computing | Elements, Framework, Application, Advantages and  Disadvant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599" y="1911926"/>
            <a:ext cx="15440892" cy="7502237"/>
          </a:xfrm>
        </p:spPr>
        <p:txBody>
          <a:bodyPr/>
          <a:lstStyle/>
          <a:p>
            <a:pPr algn="l"/>
            <a:r>
              <a:rPr lang="en-US" b="1" dirty="0">
                <a:solidFill>
                  <a:schemeClr val="tx1">
                    <a:lumMod val="95000"/>
                    <a:lumOff val="5000"/>
                  </a:schemeClr>
                </a:solidFill>
                <a:latin typeface="Cambria" pitchFamily="18" charset="0"/>
                <a:ea typeface="Cambria" pitchFamily="18" charset="0"/>
              </a:rPr>
              <a:t>Secure Socket Layer (SSL)</a:t>
            </a:r>
          </a:p>
          <a:p>
            <a:pPr algn="l"/>
            <a:r>
              <a:rPr lang="en-US" dirty="0">
                <a:solidFill>
                  <a:schemeClr val="tx1">
                    <a:lumMod val="95000"/>
                    <a:lumOff val="5000"/>
                  </a:schemeClr>
                </a:solidFill>
                <a:latin typeface="Cambria" pitchFamily="18" charset="0"/>
                <a:ea typeface="Cambria" pitchFamily="18" charset="0"/>
              </a:rPr>
              <a:t>It is the most commonly used protocol and is widely used across the industry. It meets following security requirements −</a:t>
            </a:r>
          </a:p>
          <a:p>
            <a:pPr algn="l"/>
            <a:r>
              <a:rPr lang="en-US" dirty="0">
                <a:solidFill>
                  <a:schemeClr val="tx1">
                    <a:lumMod val="95000"/>
                    <a:lumOff val="5000"/>
                  </a:schemeClr>
                </a:solidFill>
                <a:latin typeface="Cambria" pitchFamily="18" charset="0"/>
                <a:ea typeface="Cambria" pitchFamily="18" charset="0"/>
              </a:rPr>
              <a:t>•	Authentication</a:t>
            </a:r>
          </a:p>
          <a:p>
            <a:pPr algn="l"/>
            <a:r>
              <a:rPr lang="en-US" dirty="0">
                <a:solidFill>
                  <a:schemeClr val="tx1">
                    <a:lumMod val="95000"/>
                    <a:lumOff val="5000"/>
                  </a:schemeClr>
                </a:solidFill>
                <a:latin typeface="Cambria" pitchFamily="18" charset="0"/>
                <a:ea typeface="Cambria" pitchFamily="18" charset="0"/>
              </a:rPr>
              <a:t>•	Encryption</a:t>
            </a:r>
          </a:p>
          <a:p>
            <a:pPr algn="l"/>
            <a:r>
              <a:rPr lang="en-US" dirty="0">
                <a:solidFill>
                  <a:schemeClr val="tx1">
                    <a:lumMod val="95000"/>
                    <a:lumOff val="5000"/>
                  </a:schemeClr>
                </a:solidFill>
                <a:latin typeface="Cambria" pitchFamily="18" charset="0"/>
                <a:ea typeface="Cambria" pitchFamily="18" charset="0"/>
              </a:rPr>
              <a:t>•	Integrity</a:t>
            </a:r>
          </a:p>
          <a:p>
            <a:pPr algn="l"/>
            <a:r>
              <a:rPr lang="en-US" dirty="0">
                <a:solidFill>
                  <a:schemeClr val="tx1">
                    <a:lumMod val="95000"/>
                    <a:lumOff val="5000"/>
                  </a:schemeClr>
                </a:solidFill>
                <a:latin typeface="Cambria" pitchFamily="18" charset="0"/>
                <a:ea typeface="Cambria" pitchFamily="18" charset="0"/>
              </a:rPr>
              <a:t>•	</a:t>
            </a:r>
            <a:r>
              <a:rPr lang="en-US" dirty="0" smtClean="0">
                <a:solidFill>
                  <a:schemeClr val="tx1">
                    <a:lumMod val="95000"/>
                    <a:lumOff val="5000"/>
                  </a:schemeClr>
                </a:solidFill>
                <a:latin typeface="Cambria" pitchFamily="18" charset="0"/>
                <a:ea typeface="Cambria" pitchFamily="18" charset="0"/>
              </a:rPr>
              <a:t>Non-reputability</a:t>
            </a:r>
          </a:p>
          <a:p>
            <a:pPr algn="l"/>
            <a:r>
              <a:rPr lang="en-US" b="1" dirty="0">
                <a:solidFill>
                  <a:schemeClr val="tx1">
                    <a:lumMod val="95000"/>
                    <a:lumOff val="5000"/>
                  </a:schemeClr>
                </a:solidFill>
                <a:latin typeface="Cambria" pitchFamily="18" charset="0"/>
                <a:ea typeface="Cambria" pitchFamily="18" charset="0"/>
              </a:rPr>
              <a:t>Secret Key </a:t>
            </a:r>
            <a:r>
              <a:rPr lang="en-US" b="1" dirty="0" smtClean="0">
                <a:solidFill>
                  <a:schemeClr val="tx1">
                    <a:lumMod val="95000"/>
                    <a:lumOff val="5000"/>
                  </a:schemeClr>
                </a:solidFill>
                <a:latin typeface="Cambria" pitchFamily="18" charset="0"/>
                <a:ea typeface="Cambria" pitchFamily="18" charset="0"/>
              </a:rPr>
              <a:t>Cryptography</a:t>
            </a:r>
          </a:p>
          <a:p>
            <a:pPr algn="l"/>
            <a:r>
              <a:rPr lang="en-US" b="1" dirty="0" smtClean="0">
                <a:solidFill>
                  <a:schemeClr val="tx1">
                    <a:lumMod val="95000"/>
                    <a:lumOff val="5000"/>
                  </a:schemeClr>
                </a:solidFill>
                <a:latin typeface="Cambria" pitchFamily="18" charset="0"/>
                <a:ea typeface="Cambria" pitchFamily="18" charset="0"/>
              </a:rPr>
              <a:t>			</a:t>
            </a:r>
            <a:r>
              <a:rPr lang="en-US" sz="3600" dirty="0" smtClean="0">
                <a:solidFill>
                  <a:schemeClr val="tx1">
                    <a:lumMod val="95000"/>
                    <a:lumOff val="5000"/>
                  </a:schemeClr>
                </a:solidFill>
                <a:latin typeface="Cambria" pitchFamily="18" charset="0"/>
                <a:ea typeface="Cambria" pitchFamily="18" charset="0"/>
              </a:rPr>
              <a:t>secret-key </a:t>
            </a:r>
            <a:r>
              <a:rPr lang="en-US" sz="3600" dirty="0">
                <a:solidFill>
                  <a:schemeClr val="tx1">
                    <a:lumMod val="95000"/>
                    <a:lumOff val="5000"/>
                  </a:schemeClr>
                </a:solidFill>
                <a:latin typeface="Cambria" pitchFamily="18" charset="0"/>
                <a:ea typeface="Cambria" pitchFamily="18" charset="0"/>
              </a:rPr>
              <a:t>cryptography, both communicating parties, Alice and Bob, use the same key to encrypt and decrypt the messages. Before any encrypted data can be sent over the network, both Alice and Bob must have the key and must agree on the cryptographic algorithm that they will use for encryption and decryption</a:t>
            </a:r>
          </a:p>
          <a:p>
            <a:pPr algn="l"/>
            <a:endParaRPr lang="en-IN" dirty="0">
              <a:solidFill>
                <a:schemeClr val="tx1">
                  <a:lumMod val="95000"/>
                  <a:lumOff val="5000"/>
                </a:schemeClr>
              </a:solidFill>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a:t>
            </a:fld>
            <a:r>
              <a:rPr lang="en-US" dirty="0" smtClean="0"/>
              <a:t> / 12</a:t>
            </a:r>
            <a:endParaRPr lang="en-US" dirty="0"/>
          </a:p>
        </p:txBody>
      </p:sp>
      <p:sp>
        <p:nvSpPr>
          <p:cNvPr id="2" name="Rectangle 1"/>
          <p:cNvSpPr/>
          <p:nvPr/>
        </p:nvSpPr>
        <p:spPr>
          <a:xfrm>
            <a:off x="5029200" y="895595"/>
            <a:ext cx="7938655" cy="707886"/>
          </a:xfrm>
          <a:prstGeom prst="rect">
            <a:avLst/>
          </a:prstGeom>
        </p:spPr>
        <p:txBody>
          <a:bodyPr wrap="square">
            <a:spAutoFit/>
          </a:bodyPr>
          <a:lstStyle/>
          <a:p>
            <a:r>
              <a:rPr lang="en-IN" sz="4000" b="1" dirty="0">
                <a:latin typeface="Cambria" pitchFamily="18" charset="0"/>
                <a:ea typeface="Cambria" pitchFamily="18" charset="0"/>
              </a:rPr>
              <a:t>Security Protocols in Internet</a:t>
            </a:r>
            <a:endParaRPr lang="en-IN" sz="4000" dirty="0">
              <a:latin typeface="Cambria" pitchFamily="18" charset="0"/>
              <a:ea typeface="Cambria" pitchFamily="18" charset="0"/>
            </a:endParaRPr>
          </a:p>
        </p:txBody>
      </p:sp>
      <p:sp>
        <p:nvSpPr>
          <p:cNvPr id="6" name="Freeform 3"/>
          <p:cNvSpPr/>
          <p:nvPr/>
        </p:nvSpPr>
        <p:spPr>
          <a:xfrm>
            <a:off x="685798" y="9331714"/>
            <a:ext cx="13279583"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7" name="Google Shape;104;p2"/>
          <p:cNvSpPr txBox="1">
            <a:spLocks noGrp="1"/>
          </p:cNvSpPr>
          <p:nvPr>
            <p:ph type="dt" idx="10"/>
          </p:nvPr>
        </p:nvSpPr>
        <p:spPr>
          <a:xfrm>
            <a:off x="609600" y="9495401"/>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smtClean="0"/>
              <a:t>03/04/2023</a:t>
            </a:r>
            <a:endParaRPr dirty="0"/>
          </a:p>
        </p:txBody>
      </p:sp>
      <p:sp>
        <p:nvSpPr>
          <p:cNvPr id="8" name="Google Shape;106;p2"/>
          <p:cNvSpPr txBox="1">
            <a:spLocks noGrp="1"/>
          </p:cNvSpPr>
          <p:nvPr>
            <p:ph type="ftr" idx="11"/>
          </p:nvPr>
        </p:nvSpPr>
        <p:spPr>
          <a:xfrm>
            <a:off x="3390808" y="9429260"/>
            <a:ext cx="11887200" cy="381000"/>
          </a:xfrm>
          <a:prstGeom prst="rect">
            <a:avLst/>
          </a:prstGeom>
          <a:noFill/>
          <a:ln>
            <a:noFill/>
          </a:ln>
        </p:spPr>
        <p:txBody>
          <a:bodyPr spcFirstLastPara="1" wrap="square" lIns="91425" tIns="45700" rIns="91425" bIns="45700" anchor="ctr" anchorCtr="0">
            <a:noAutofit/>
          </a:bodyPr>
          <a:lstStyle/>
          <a:p>
            <a:pPr lvl="0"/>
            <a:r>
              <a:rPr lang="en-US" dirty="0"/>
              <a:t>	</a:t>
            </a:r>
            <a:r>
              <a:rPr lang="en-US" dirty="0" smtClean="0"/>
              <a:t>E commerce </a:t>
            </a:r>
            <a:r>
              <a:rPr lang="en-US" dirty="0"/>
              <a:t>: </a:t>
            </a:r>
            <a:r>
              <a:rPr lang="en-US" dirty="0" err="1" smtClean="0"/>
              <a:t>Pavithra</a:t>
            </a:r>
            <a:r>
              <a:rPr lang="en-US" dirty="0" smtClean="0"/>
              <a:t> </a:t>
            </a:r>
            <a:r>
              <a:rPr lang="en-US" b="1" dirty="0" smtClean="0"/>
              <a:t>.Com IT/SNSRCAS</a:t>
            </a:r>
            <a:endParaRPr dirty="0"/>
          </a:p>
        </p:txBody>
      </p:sp>
    </p:spTree>
    <p:extLst>
      <p:ext uri="{BB962C8B-B14F-4D97-AF65-F5344CB8AC3E}">
        <p14:creationId xmlns:p14="http://schemas.microsoft.com/office/powerpoint/2010/main" val="357455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1617036"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2438400" y="590161"/>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endParaRPr lang="en-IN" sz="4500" b="1" dirty="0">
              <a:solidFill>
                <a:schemeClr val="dk1"/>
              </a:solidFill>
              <a:latin typeface="Cambria"/>
              <a:ea typeface="Cambria"/>
              <a:cs typeface="Cambria"/>
              <a:sym typeface="Cambria"/>
            </a:endParaRPr>
          </a:p>
        </p:txBody>
      </p:sp>
      <p:sp>
        <p:nvSpPr>
          <p:cNvPr id="126" name="Google Shape;126;p4"/>
          <p:cNvSpPr txBox="1"/>
          <p:nvPr/>
        </p:nvSpPr>
        <p:spPr>
          <a:xfrm>
            <a:off x="914400" y="1901667"/>
            <a:ext cx="16507690" cy="7467600"/>
          </a:xfrm>
          <a:prstGeom prst="rect">
            <a:avLst/>
          </a:prstGeom>
          <a:noFill/>
          <a:ln>
            <a:noFill/>
          </a:ln>
        </p:spPr>
        <p:txBody>
          <a:bodyPr spcFirstLastPara="1" wrap="square" lIns="91425" tIns="45700" rIns="91425" bIns="45700" anchor="t" anchorCtr="0">
            <a:normAutofit/>
          </a:bodyPr>
          <a:lstStyle/>
          <a:p>
            <a:pPr algn="just" fontAlgn="base"/>
            <a:r>
              <a:rPr lang="en-IN" sz="3600" b="1" dirty="0">
                <a:latin typeface="Cambria" pitchFamily="18" charset="0"/>
                <a:ea typeface="Cambria" pitchFamily="18" charset="0"/>
              </a:rPr>
              <a:t>Firewall</a:t>
            </a:r>
            <a:endParaRPr lang="en-IN" sz="3600" dirty="0">
              <a:latin typeface="Cambria" pitchFamily="18" charset="0"/>
              <a:ea typeface="Cambria" pitchFamily="18" charset="0"/>
            </a:endParaRPr>
          </a:p>
          <a:p>
            <a:pPr algn="just" fontAlgn="base"/>
            <a:r>
              <a:rPr lang="en-IN" sz="3600" dirty="0">
                <a:latin typeface="Cambria" pitchFamily="18" charset="0"/>
                <a:ea typeface="Cambria" pitchFamily="18" charset="0"/>
              </a:rPr>
              <a:t>A Firewall is a network security device that monitors and filters incoming and outgoing network traffic based on an organization's previously established security policies. At its most basic, a firewall is essentially the barrier that sits between a private internal network and the public Internet</a:t>
            </a:r>
            <a:r>
              <a:rPr lang="en-IN" sz="3600" dirty="0" smtClean="0">
                <a:latin typeface="Cambria" pitchFamily="18" charset="0"/>
                <a:ea typeface="Cambria" pitchFamily="18" charset="0"/>
              </a:rPr>
              <a:t>.</a:t>
            </a:r>
          </a:p>
          <a:p>
            <a:pPr algn="just" fontAlgn="base"/>
            <a:r>
              <a:rPr lang="en-IN" sz="3600" b="1" dirty="0">
                <a:latin typeface="Cambria" pitchFamily="18" charset="0"/>
                <a:ea typeface="Cambria" pitchFamily="18" charset="0"/>
              </a:rPr>
              <a:t>Information Systems</a:t>
            </a:r>
            <a:endParaRPr lang="en-IN" sz="3600" dirty="0">
              <a:latin typeface="Cambria" pitchFamily="18" charset="0"/>
              <a:ea typeface="Cambria" pitchFamily="18" charset="0"/>
            </a:endParaRPr>
          </a:p>
          <a:p>
            <a:pPr algn="just"/>
            <a:r>
              <a:rPr lang="en-IN" sz="3600" dirty="0">
                <a:latin typeface="Cambria" pitchFamily="18" charset="0"/>
                <a:ea typeface="Cambria" pitchFamily="18" charset="0"/>
              </a:rPr>
              <a:t>Information system refers to various information technology systems like computers, software, database, communication systems, the internet, devices, and others used by an organization to collect, transfer, organize, and store data</a:t>
            </a:r>
            <a:r>
              <a:rPr lang="en-IN" sz="3600" dirty="0" smtClean="0">
                <a:latin typeface="Cambria" pitchFamily="18" charset="0"/>
                <a:ea typeface="Cambria" pitchFamily="18" charset="0"/>
              </a:rPr>
              <a:t>.</a:t>
            </a:r>
          </a:p>
          <a:p>
            <a:pPr algn="just"/>
            <a:endParaRPr lang="en-IN" sz="3600" dirty="0">
              <a:latin typeface="Cambria" pitchFamily="18" charset="0"/>
              <a:ea typeface="Cambria" pitchFamily="18" charset="0"/>
            </a:endParaRPr>
          </a:p>
          <a:p>
            <a:pPr lvl="0" algn="just">
              <a:lnSpc>
                <a:spcPct val="150000"/>
              </a:lnSpc>
              <a:buClr>
                <a:schemeClr val="dk1"/>
              </a:buClr>
              <a:buSzPts val="3400"/>
            </a:pPr>
            <a:endParaRPr sz="3500" b="0" i="0" u="none" strike="noStrike" cap="none" dirty="0">
              <a:solidFill>
                <a:schemeClr val="dk1"/>
              </a:solidFill>
              <a:latin typeface="Cambria" pitchFamily="18" charset="0"/>
              <a:ea typeface="Cambria" pitchFamily="18" charset="0"/>
              <a:cs typeface="Cambria"/>
              <a:sym typeface="Cambria"/>
            </a:endParaRPr>
          </a:p>
        </p:txBody>
      </p:sp>
      <p:sp>
        <p:nvSpPr>
          <p:cNvPr id="141" name="Google Shape;141;p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4</a:t>
            </a:fld>
            <a:r>
              <a:rPr lang="en-US"/>
              <a:t>/12</a:t>
            </a:r>
            <a:endParaRPr/>
          </a:p>
        </p:txBody>
      </p:sp>
      <p:sp>
        <p:nvSpPr>
          <p:cNvPr id="142" name="Google Shape;142;p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endParaRPr lang="en-US" dirty="0"/>
          </a:p>
          <a:p>
            <a:pPr lvl="0"/>
            <a:r>
              <a:rPr lang="pt-BR" dirty="0"/>
              <a:t>	E commerce : Pavithra </a:t>
            </a:r>
            <a:r>
              <a:rPr lang="pt-BR" b="1" dirty="0"/>
              <a:t>.Com IT/SNSRCAS</a:t>
            </a:r>
            <a:endParaRPr lang="pt-BR" dirty="0"/>
          </a:p>
          <a:p>
            <a:pPr marL="0" lvl="0" indent="0" algn="ctr" rtl="0">
              <a:spcBef>
                <a:spcPts val="0"/>
              </a:spcBef>
              <a:spcAft>
                <a:spcPts val="0"/>
              </a:spcAft>
              <a:buNone/>
            </a:pPr>
            <a:endParaRPr dirty="0"/>
          </a:p>
        </p:txBody>
      </p:sp>
      <p:sp>
        <p:nvSpPr>
          <p:cNvPr id="10" name="Google Shape;104;p2"/>
          <p:cNvSpPr txBox="1">
            <a:spLocks/>
          </p:cNvSpPr>
          <p:nvPr/>
        </p:nvSpPr>
        <p:spPr>
          <a:xfrm>
            <a:off x="609600" y="9664153"/>
            <a:ext cx="21336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dirty="0" smtClean="0"/>
              <a:t>03/04/2023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0" name="Freeform 3"/>
          <p:cNvSpPr/>
          <p:nvPr/>
        </p:nvSpPr>
        <p:spPr>
          <a:xfrm>
            <a:off x="2097696" y="9594498"/>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48" name="Google Shape;148;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txBox="1"/>
          <p:nvPr/>
        </p:nvSpPr>
        <p:spPr>
          <a:xfrm>
            <a:off x="2438400" y="4953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IN" sz="4500" b="1" dirty="0">
                <a:solidFill>
                  <a:schemeClr val="dk1"/>
                </a:solidFill>
                <a:latin typeface="Cambria"/>
                <a:ea typeface="Cambria"/>
                <a:cs typeface="Cambria"/>
                <a:sym typeface="Cambria"/>
              </a:rPr>
              <a:t>Types Of Information Systems</a:t>
            </a:r>
          </a:p>
        </p:txBody>
      </p:sp>
      <p:sp>
        <p:nvSpPr>
          <p:cNvPr id="150" name="Google Shape;150;p5"/>
          <p:cNvSpPr txBox="1"/>
          <p:nvPr/>
        </p:nvSpPr>
        <p:spPr>
          <a:xfrm>
            <a:off x="1143000" y="1638300"/>
            <a:ext cx="13674436" cy="6203373"/>
          </a:xfrm>
          <a:prstGeom prst="rect">
            <a:avLst/>
          </a:prstGeom>
          <a:noFill/>
          <a:ln>
            <a:noFill/>
          </a:ln>
        </p:spPr>
        <p:txBody>
          <a:bodyPr spcFirstLastPara="1" wrap="square" lIns="91425" tIns="45700" rIns="91425" bIns="45700" anchor="t" anchorCtr="0">
            <a:normAutofit lnSpcReduction="10000"/>
          </a:bodyPr>
          <a:lstStyle/>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Knowledge Work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Management Information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Decision Support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Office Automation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Transaction Processing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r>
              <a:rPr lang="en-US" sz="3400" dirty="0">
                <a:solidFill>
                  <a:schemeClr val="dk1"/>
                </a:solidFill>
                <a:latin typeface="Cambria"/>
                <a:ea typeface="Cambria"/>
                <a:cs typeface="Cambria"/>
                <a:sym typeface="Cambria"/>
              </a:rPr>
              <a:t>Executive Support </a:t>
            </a:r>
            <a:r>
              <a:rPr lang="en-US" sz="3400" dirty="0" smtClean="0">
                <a:solidFill>
                  <a:schemeClr val="dk1"/>
                </a:solidFill>
                <a:latin typeface="Cambria"/>
                <a:ea typeface="Cambria"/>
                <a:cs typeface="Cambria"/>
                <a:sym typeface="Cambria"/>
              </a:rPr>
              <a:t>System</a:t>
            </a:r>
          </a:p>
          <a:p>
            <a:pPr marL="342900" lvl="0" indent="-342900" algn="just">
              <a:lnSpc>
                <a:spcPct val="200000"/>
              </a:lnSpc>
              <a:buClr>
                <a:schemeClr val="dk1"/>
              </a:buClr>
              <a:buSzPts val="3400"/>
              <a:buFont typeface="Arial"/>
              <a:buChar char="•"/>
            </a:pPr>
            <a:endParaRPr lang="en-US" sz="3400" b="0" i="0" u="none" strike="noStrike" cap="none" dirty="0" smtClean="0">
              <a:solidFill>
                <a:schemeClr val="dk1"/>
              </a:solidFill>
              <a:latin typeface="Cambria"/>
              <a:ea typeface="Cambria"/>
              <a:cs typeface="Cambria"/>
              <a:sym typeface="Cambria"/>
            </a:endParaRPr>
          </a:p>
        </p:txBody>
      </p:sp>
      <p:sp>
        <p:nvSpPr>
          <p:cNvPr id="152" name="Google Shape;152;p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lvl="0"/>
            <a:r>
              <a:rPr lang="en-US" dirty="0"/>
              <a:t>03/04/2023</a:t>
            </a:r>
            <a:endParaRPr dirty="0"/>
          </a:p>
        </p:txBody>
      </p:sp>
      <p:sp>
        <p:nvSpPr>
          <p:cNvPr id="153" name="Google Shape;153;p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5</a:t>
            </a:fld>
            <a:r>
              <a:rPr lang="en-US" dirty="0"/>
              <a:t>/12</a:t>
            </a:r>
            <a:endParaRPr dirty="0"/>
          </a:p>
        </p:txBody>
      </p:sp>
      <p:sp>
        <p:nvSpPr>
          <p:cNvPr id="154" name="Google Shape;154;p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endParaRPr lang="en-US" dirty="0" smtClean="0"/>
          </a:p>
          <a:p>
            <a:endParaRPr lang="pt-BR" dirty="0"/>
          </a:p>
          <a:p>
            <a:r>
              <a:rPr lang="pt-BR" dirty="0"/>
              <a:t>	E commerce : Pavithra .Com IT/SNSRCAS</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3861473"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i="0" u="none" strike="noStrike" cap="none" dirty="0" smtClean="0">
                <a:solidFill>
                  <a:schemeClr val="dk1"/>
                </a:solidFill>
                <a:latin typeface="Cambria"/>
                <a:ea typeface="Cambria"/>
                <a:cs typeface="Cambria"/>
                <a:sym typeface="Cambria"/>
              </a:rPr>
              <a:t>Functions of operating system</a:t>
            </a:r>
            <a:endParaRPr sz="4500" b="1" i="0" u="none" strike="noStrike" cap="none" dirty="0">
              <a:solidFill>
                <a:schemeClr val="dk1"/>
              </a:solidFill>
              <a:latin typeface="Cambria"/>
              <a:ea typeface="Cambria"/>
              <a:cs typeface="Cambria"/>
              <a:sym typeface="Cambria"/>
            </a:endParaRPr>
          </a:p>
        </p:txBody>
      </p:sp>
      <p:sp>
        <p:nvSpPr>
          <p:cNvPr id="162" name="Google Shape;162;p6"/>
          <p:cNvSpPr txBox="1"/>
          <p:nvPr/>
        </p:nvSpPr>
        <p:spPr>
          <a:xfrm>
            <a:off x="1371600" y="2247900"/>
            <a:ext cx="15316200" cy="6096000"/>
          </a:xfrm>
          <a:prstGeom prst="rect">
            <a:avLst/>
          </a:prstGeom>
          <a:noFill/>
          <a:ln>
            <a:noFill/>
          </a:ln>
        </p:spPr>
        <p:txBody>
          <a:bodyPr spcFirstLastPara="1" wrap="square" lIns="91425" tIns="45700" rIns="91425" bIns="45700" anchor="t" anchorCtr="0">
            <a:normAutofit fontScale="85000" lnSpcReduction="10000"/>
          </a:bodyPr>
          <a:lstStyle/>
          <a:p>
            <a:pPr lvl="0" algn="just">
              <a:lnSpc>
                <a:spcPct val="150000"/>
              </a:lnSpc>
              <a:buClr>
                <a:schemeClr val="dk1"/>
              </a:buClr>
              <a:buSzPts val="3400"/>
            </a:pPr>
            <a:r>
              <a:rPr lang="en-US" sz="3400" b="1" dirty="0">
                <a:solidFill>
                  <a:schemeClr val="dk1"/>
                </a:solidFill>
                <a:latin typeface="Cambria"/>
                <a:ea typeface="Cambria"/>
                <a:cs typeface="Cambria"/>
                <a:sym typeface="Cambria"/>
              </a:rPr>
              <a:t>Enterprise resource planning (ERP)</a:t>
            </a:r>
          </a:p>
          <a:p>
            <a:pPr marL="342900" lvl="0" indent="-342900" algn="just">
              <a:lnSpc>
                <a:spcPct val="150000"/>
              </a:lnSpc>
              <a:buClr>
                <a:schemeClr val="dk1"/>
              </a:buClr>
              <a:buSzPts val="3400"/>
              <a:buFont typeface="Arial"/>
              <a:buChar char="•"/>
            </a:pPr>
            <a:r>
              <a:rPr lang="en-US" sz="3400" dirty="0">
                <a:solidFill>
                  <a:schemeClr val="dk1"/>
                </a:solidFill>
                <a:latin typeface="Cambria"/>
                <a:ea typeface="Cambria"/>
                <a:cs typeface="Cambria"/>
                <a:sym typeface="Cambria"/>
              </a:rPr>
              <a:t>Applying information systems to enterprise resource planning helps automate business administration and planning functions.</a:t>
            </a:r>
          </a:p>
          <a:p>
            <a:pPr lvl="0" algn="just">
              <a:lnSpc>
                <a:spcPct val="150000"/>
              </a:lnSpc>
              <a:buClr>
                <a:schemeClr val="dk1"/>
              </a:buClr>
              <a:buSzPts val="3400"/>
            </a:pPr>
            <a:r>
              <a:rPr lang="en-US" sz="3400" b="1" dirty="0">
                <a:solidFill>
                  <a:schemeClr val="dk1"/>
                </a:solidFill>
                <a:latin typeface="Cambria"/>
                <a:ea typeface="Cambria"/>
                <a:cs typeface="Cambria"/>
                <a:sym typeface="Cambria"/>
              </a:rPr>
              <a:t>Supply chain management (SCM)</a:t>
            </a:r>
          </a:p>
          <a:p>
            <a:pPr marL="342900" lvl="0" indent="-342900" algn="just">
              <a:lnSpc>
                <a:spcPct val="150000"/>
              </a:lnSpc>
              <a:buClr>
                <a:schemeClr val="dk1"/>
              </a:buClr>
              <a:buSzPts val="3400"/>
              <a:buFont typeface="Arial"/>
              <a:buChar char="•"/>
            </a:pPr>
            <a:r>
              <a:rPr lang="en-US" sz="3400" dirty="0">
                <a:solidFill>
                  <a:schemeClr val="dk1"/>
                </a:solidFill>
                <a:latin typeface="Cambria"/>
                <a:ea typeface="Cambria"/>
                <a:cs typeface="Cambria"/>
                <a:sym typeface="Cambria"/>
              </a:rPr>
              <a:t>Information systems provide a common forum to connect with different parties in supply chain management. Moreover, it makes communication between parties easy and resourceful.</a:t>
            </a:r>
          </a:p>
          <a:p>
            <a:pPr lvl="0" algn="just">
              <a:lnSpc>
                <a:spcPct val="150000"/>
              </a:lnSpc>
              <a:buClr>
                <a:schemeClr val="dk1"/>
              </a:buClr>
              <a:buSzPts val="3400"/>
            </a:pPr>
            <a:r>
              <a:rPr lang="en-US" sz="3400" b="1" dirty="0">
                <a:solidFill>
                  <a:schemeClr val="dk1"/>
                </a:solidFill>
                <a:latin typeface="Cambria"/>
                <a:ea typeface="Cambria"/>
                <a:cs typeface="Cambria"/>
                <a:sym typeface="Cambria"/>
              </a:rPr>
              <a:t>Customer relationship management (CRM)</a:t>
            </a:r>
          </a:p>
          <a:p>
            <a:pPr marL="342900" lvl="0" indent="-342900" algn="just">
              <a:lnSpc>
                <a:spcPct val="150000"/>
              </a:lnSpc>
              <a:buClr>
                <a:schemeClr val="dk1"/>
              </a:buClr>
              <a:buSzPts val="3400"/>
              <a:buFont typeface="Arial"/>
              <a:buChar char="•"/>
            </a:pPr>
            <a:r>
              <a:rPr lang="en-US" sz="3400" dirty="0">
                <a:solidFill>
                  <a:schemeClr val="dk1"/>
                </a:solidFill>
                <a:latin typeface="Cambria"/>
                <a:ea typeface="Cambria"/>
                <a:cs typeface="Cambria"/>
                <a:sym typeface="Cambria"/>
              </a:rPr>
              <a:t>Many information systems help in realizing customer requirements. Furthermore, other information applications help companies interact with their audience easily and hassle-free.</a:t>
            </a:r>
          </a:p>
          <a:p>
            <a:pPr marL="342900" lvl="0" indent="-342900" algn="just">
              <a:lnSpc>
                <a:spcPct val="150000"/>
              </a:lnSpc>
              <a:buClr>
                <a:schemeClr val="dk1"/>
              </a:buClr>
              <a:buSzPts val="3400"/>
              <a:buFont typeface="Arial"/>
              <a:buChar char="•"/>
            </a:pPr>
            <a:endParaRPr sz="3400" b="0" i="0" u="none" strike="noStrike" cap="none" dirty="0">
              <a:solidFill>
                <a:schemeClr val="dk1"/>
              </a:solidFill>
              <a:latin typeface="Cambria"/>
              <a:ea typeface="Cambria"/>
              <a:cs typeface="Cambria"/>
              <a:sym typeface="Cambria"/>
            </a:endParaRPr>
          </a:p>
        </p:txBody>
      </p:sp>
      <p:sp>
        <p:nvSpPr>
          <p:cNvPr id="164" name="Google Shape;164;p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p>
            <a:pPr lvl="0"/>
            <a:r>
              <a:rPr lang="en-US" dirty="0"/>
              <a:t>03/04/2023</a:t>
            </a:r>
            <a:endParaRPr dirty="0"/>
          </a:p>
        </p:txBody>
      </p:sp>
      <p:sp>
        <p:nvSpPr>
          <p:cNvPr id="165" name="Google Shape;165;p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6</a:t>
            </a:fld>
            <a:r>
              <a:rPr lang="en-US"/>
              <a:t>/12</a:t>
            </a:r>
            <a:endParaRPr/>
          </a:p>
        </p:txBody>
      </p:sp>
      <p:sp>
        <p:nvSpPr>
          <p:cNvPr id="166" name="Google Shape;166;p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p>
            <a:endParaRPr lang="pt-BR" dirty="0"/>
          </a:p>
          <a:p>
            <a:endParaRPr lang="pt-BR" dirty="0"/>
          </a:p>
          <a:p>
            <a:r>
              <a:rPr lang="pt-BR" dirty="0"/>
              <a:t>	E commerce : Pavithra .Com IT/SNSRCAS</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1182" y="551007"/>
            <a:ext cx="11907982" cy="1470025"/>
          </a:xfrm>
        </p:spPr>
        <p:txBody>
          <a:bodyPr/>
          <a:lstStyle/>
          <a:p>
            <a:r>
              <a:rPr lang="en-US" b="1" dirty="0"/>
              <a:t>Objectives of MIS</a:t>
            </a:r>
            <a:endParaRPr lang="en-IN" b="1" dirty="0"/>
          </a:p>
        </p:txBody>
      </p:sp>
      <p:sp>
        <p:nvSpPr>
          <p:cNvPr id="3" name="Subtitle 2"/>
          <p:cNvSpPr>
            <a:spLocks noGrp="1"/>
          </p:cNvSpPr>
          <p:nvPr>
            <p:ph type="subTitle" idx="1"/>
          </p:nvPr>
        </p:nvSpPr>
        <p:spPr>
          <a:xfrm>
            <a:off x="1246908" y="2443897"/>
            <a:ext cx="14942127" cy="7148946"/>
          </a:xfrm>
        </p:spPr>
        <p:txBody>
          <a:bodyPr/>
          <a:lstStyle/>
          <a:p>
            <a:pPr marL="482600" indent="-457200" algn="just">
              <a:buFont typeface="Arial" pitchFamily="34" charset="0"/>
              <a:buChar char="•"/>
            </a:pPr>
            <a:r>
              <a:rPr lang="en-US" b="1" dirty="0" smtClean="0">
                <a:solidFill>
                  <a:schemeClr val="tx1">
                    <a:lumMod val="95000"/>
                    <a:lumOff val="5000"/>
                  </a:schemeClr>
                </a:solidFill>
                <a:latin typeface="Cambria" pitchFamily="18" charset="0"/>
                <a:ea typeface="Cambria" pitchFamily="18" charset="0"/>
              </a:rPr>
              <a:t>Capturing </a:t>
            </a:r>
            <a:r>
              <a:rPr lang="en-US" b="1" dirty="0">
                <a:solidFill>
                  <a:schemeClr val="tx1">
                    <a:lumMod val="95000"/>
                    <a:lumOff val="5000"/>
                  </a:schemeClr>
                </a:solidFill>
                <a:latin typeface="Cambria" pitchFamily="18" charset="0"/>
                <a:ea typeface="Cambria" pitchFamily="18" charset="0"/>
              </a:rPr>
              <a:t>Data </a:t>
            </a:r>
            <a:r>
              <a:rPr lang="en-US" dirty="0">
                <a:solidFill>
                  <a:schemeClr val="tx1">
                    <a:lumMod val="95000"/>
                    <a:lumOff val="5000"/>
                  </a:schemeClr>
                </a:solidFill>
                <a:latin typeface="Cambria" pitchFamily="18" charset="0"/>
                <a:ea typeface="Cambria" pitchFamily="18" charset="0"/>
              </a:rPr>
              <a:t>− Capturing contextual data, or operational information that will contribute in decision making from various internal and external sources of organization</a:t>
            </a:r>
            <a:r>
              <a:rPr lang="en-US" dirty="0" smtClean="0">
                <a:solidFill>
                  <a:schemeClr val="tx1">
                    <a:lumMod val="95000"/>
                    <a:lumOff val="5000"/>
                  </a:schemeClr>
                </a:solidFill>
                <a:latin typeface="Cambria" pitchFamily="18" charset="0"/>
                <a:ea typeface="Cambria" pitchFamily="18" charset="0"/>
              </a:rPr>
              <a:t>.</a:t>
            </a:r>
          </a:p>
          <a:p>
            <a:pPr algn="just"/>
            <a:r>
              <a:rPr lang="en-US" dirty="0">
                <a:solidFill>
                  <a:schemeClr val="tx1">
                    <a:lumMod val="95000"/>
                    <a:lumOff val="5000"/>
                  </a:schemeClr>
                </a:solidFill>
                <a:latin typeface="Cambria" pitchFamily="18" charset="0"/>
                <a:ea typeface="Cambria" pitchFamily="18" charset="0"/>
              </a:rPr>
              <a:t>•	</a:t>
            </a:r>
            <a:r>
              <a:rPr lang="en-US" b="1" dirty="0">
                <a:solidFill>
                  <a:schemeClr val="tx1">
                    <a:lumMod val="95000"/>
                    <a:lumOff val="5000"/>
                  </a:schemeClr>
                </a:solidFill>
                <a:latin typeface="Cambria" pitchFamily="18" charset="0"/>
                <a:ea typeface="Cambria" pitchFamily="18" charset="0"/>
              </a:rPr>
              <a:t>Processing Data </a:t>
            </a:r>
            <a:r>
              <a:rPr lang="en-US" dirty="0">
                <a:solidFill>
                  <a:schemeClr val="tx1">
                    <a:lumMod val="95000"/>
                    <a:lumOff val="5000"/>
                  </a:schemeClr>
                </a:solidFill>
                <a:latin typeface="Cambria" pitchFamily="18" charset="0"/>
                <a:ea typeface="Cambria" pitchFamily="18" charset="0"/>
              </a:rPr>
              <a:t>− The captured data is processed into information needed for planning, organizing, coordinating, directing and controlling functionalities at strategic, tactical and operational level. Processing data </a:t>
            </a:r>
            <a:r>
              <a:rPr lang="en-US" dirty="0" smtClean="0">
                <a:solidFill>
                  <a:schemeClr val="tx1">
                    <a:lumMod val="95000"/>
                    <a:lumOff val="5000"/>
                  </a:schemeClr>
                </a:solidFill>
                <a:latin typeface="Cambria" pitchFamily="18" charset="0"/>
                <a:ea typeface="Cambria" pitchFamily="18" charset="0"/>
              </a:rPr>
              <a:t>means</a:t>
            </a:r>
          </a:p>
          <a:p>
            <a:pPr algn="just"/>
            <a:r>
              <a:rPr lang="en-US" dirty="0">
                <a:solidFill>
                  <a:schemeClr val="tx1">
                    <a:lumMod val="95000"/>
                    <a:lumOff val="5000"/>
                  </a:schemeClr>
                </a:solidFill>
                <a:latin typeface="Cambria" pitchFamily="18" charset="0"/>
                <a:ea typeface="Cambria" pitchFamily="18" charset="0"/>
              </a:rPr>
              <a:t>•	</a:t>
            </a:r>
            <a:r>
              <a:rPr lang="en-US" b="1" dirty="0">
                <a:solidFill>
                  <a:schemeClr val="tx1">
                    <a:lumMod val="95000"/>
                    <a:lumOff val="5000"/>
                  </a:schemeClr>
                </a:solidFill>
                <a:latin typeface="Cambria" pitchFamily="18" charset="0"/>
                <a:ea typeface="Cambria" pitchFamily="18" charset="0"/>
              </a:rPr>
              <a:t>Information Storage </a:t>
            </a:r>
            <a:r>
              <a:rPr lang="en-US" dirty="0">
                <a:solidFill>
                  <a:schemeClr val="tx1">
                    <a:lumMod val="95000"/>
                    <a:lumOff val="5000"/>
                  </a:schemeClr>
                </a:solidFill>
                <a:latin typeface="Cambria" pitchFamily="18" charset="0"/>
                <a:ea typeface="Cambria" pitchFamily="18" charset="0"/>
              </a:rPr>
              <a:t>− Information or processed data need to be stored for future use.</a:t>
            </a:r>
          </a:p>
          <a:p>
            <a:pPr algn="just"/>
            <a:r>
              <a:rPr lang="en-US" dirty="0">
                <a:solidFill>
                  <a:schemeClr val="tx1">
                    <a:lumMod val="95000"/>
                    <a:lumOff val="5000"/>
                  </a:schemeClr>
                </a:solidFill>
                <a:latin typeface="Cambria" pitchFamily="18" charset="0"/>
                <a:ea typeface="Cambria" pitchFamily="18" charset="0"/>
              </a:rPr>
              <a:t>•</a:t>
            </a:r>
            <a:r>
              <a:rPr lang="en-US" b="1" dirty="0">
                <a:solidFill>
                  <a:schemeClr val="tx1">
                    <a:lumMod val="95000"/>
                    <a:lumOff val="5000"/>
                  </a:schemeClr>
                </a:solidFill>
                <a:latin typeface="Cambria" pitchFamily="18" charset="0"/>
                <a:ea typeface="Cambria" pitchFamily="18" charset="0"/>
              </a:rPr>
              <a:t>	Information Retrieval </a:t>
            </a:r>
            <a:r>
              <a:rPr lang="en-US" dirty="0">
                <a:solidFill>
                  <a:schemeClr val="tx1">
                    <a:lumMod val="95000"/>
                    <a:lumOff val="5000"/>
                  </a:schemeClr>
                </a:solidFill>
                <a:latin typeface="Cambria" pitchFamily="18" charset="0"/>
                <a:ea typeface="Cambria" pitchFamily="18" charset="0"/>
              </a:rPr>
              <a:t>− The system should be able to retrieve this information from the storage as and when required by various users.</a:t>
            </a:r>
          </a:p>
          <a:p>
            <a:pPr algn="just"/>
            <a:r>
              <a:rPr lang="en-US" dirty="0">
                <a:solidFill>
                  <a:schemeClr val="tx1">
                    <a:lumMod val="95000"/>
                    <a:lumOff val="5000"/>
                  </a:schemeClr>
                </a:solidFill>
                <a:latin typeface="Cambria" pitchFamily="18" charset="0"/>
                <a:ea typeface="Cambria" pitchFamily="18" charset="0"/>
              </a:rPr>
              <a:t>•	</a:t>
            </a:r>
            <a:r>
              <a:rPr lang="en-US" b="1" dirty="0">
                <a:solidFill>
                  <a:schemeClr val="tx1">
                    <a:lumMod val="95000"/>
                    <a:lumOff val="5000"/>
                  </a:schemeClr>
                </a:solidFill>
                <a:latin typeface="Cambria" pitchFamily="18" charset="0"/>
                <a:ea typeface="Cambria" pitchFamily="18" charset="0"/>
              </a:rPr>
              <a:t>Information Propagation </a:t>
            </a:r>
            <a:r>
              <a:rPr lang="en-US" dirty="0">
                <a:solidFill>
                  <a:schemeClr val="tx1">
                    <a:lumMod val="95000"/>
                    <a:lumOff val="5000"/>
                  </a:schemeClr>
                </a:solidFill>
                <a:latin typeface="Cambria" pitchFamily="18" charset="0"/>
                <a:ea typeface="Cambria" pitchFamily="18" charset="0"/>
              </a:rPr>
              <a:t>− Information or the finished product of the MIS should be circulated to its users periodically using the organizational network.</a:t>
            </a:r>
          </a:p>
          <a:p>
            <a:pPr algn="just"/>
            <a:endParaRPr lang="en-IN" dirty="0">
              <a:solidFill>
                <a:schemeClr val="tx1">
                  <a:lumMod val="95000"/>
                  <a:lumOff val="5000"/>
                </a:schemeClr>
              </a:solidFill>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7</a:t>
            </a:fld>
            <a:r>
              <a:rPr lang="en-US" smtClean="0"/>
              <a:t> / 12</a:t>
            </a:r>
            <a:endParaRPr lang="en-US"/>
          </a:p>
        </p:txBody>
      </p:sp>
      <p:sp>
        <p:nvSpPr>
          <p:cNvPr id="5" name="Freeform 3"/>
          <p:cNvSpPr/>
          <p:nvPr/>
        </p:nvSpPr>
        <p:spPr>
          <a:xfrm>
            <a:off x="270163" y="9494317"/>
            <a:ext cx="13861473"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Tree>
    <p:extLst>
      <p:ext uri="{BB962C8B-B14F-4D97-AF65-F5344CB8AC3E}">
        <p14:creationId xmlns:p14="http://schemas.microsoft.com/office/powerpoint/2010/main" val="247140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6035" y="571789"/>
            <a:ext cx="10474037" cy="1215447"/>
          </a:xfrm>
        </p:spPr>
        <p:txBody>
          <a:bodyPr/>
          <a:lstStyle/>
          <a:p>
            <a:r>
              <a:rPr lang="en-IN" b="1" dirty="0"/>
              <a:t>Characteristics of MIS</a:t>
            </a:r>
          </a:p>
        </p:txBody>
      </p:sp>
      <p:sp>
        <p:nvSpPr>
          <p:cNvPr id="3" name="Subtitle 2"/>
          <p:cNvSpPr>
            <a:spLocks noGrp="1"/>
          </p:cNvSpPr>
          <p:nvPr>
            <p:ph type="subTitle" idx="1"/>
          </p:nvPr>
        </p:nvSpPr>
        <p:spPr>
          <a:xfrm>
            <a:off x="1371600" y="2639291"/>
            <a:ext cx="15274636" cy="6733309"/>
          </a:xfrm>
        </p:spPr>
        <p:txBody>
          <a:bodyPr/>
          <a:lstStyle/>
          <a:p>
            <a:pPr algn="l"/>
            <a:r>
              <a:rPr lang="en-US" dirty="0">
                <a:solidFill>
                  <a:schemeClr val="tx1">
                    <a:lumMod val="95000"/>
                    <a:lumOff val="5000"/>
                  </a:schemeClr>
                </a:solidFill>
              </a:rPr>
              <a:t>•	</a:t>
            </a:r>
            <a:r>
              <a:rPr lang="en-US" dirty="0">
                <a:solidFill>
                  <a:schemeClr val="tx1">
                    <a:lumMod val="95000"/>
                    <a:lumOff val="5000"/>
                  </a:schemeClr>
                </a:solidFill>
                <a:latin typeface="Cambria" pitchFamily="18" charset="0"/>
                <a:ea typeface="Cambria" pitchFamily="18" charset="0"/>
              </a:rPr>
              <a:t>It should be based on a long-term planning.</a:t>
            </a:r>
          </a:p>
          <a:p>
            <a:pPr algn="l"/>
            <a:r>
              <a:rPr lang="en-US" dirty="0">
                <a:solidFill>
                  <a:schemeClr val="tx1">
                    <a:lumMod val="95000"/>
                    <a:lumOff val="5000"/>
                  </a:schemeClr>
                </a:solidFill>
                <a:latin typeface="Cambria" pitchFamily="18" charset="0"/>
                <a:ea typeface="Cambria" pitchFamily="18" charset="0"/>
              </a:rPr>
              <a:t>•	It should provide a holistic view of the dynamics and the structure of the organization.</a:t>
            </a:r>
          </a:p>
          <a:p>
            <a:pPr algn="l"/>
            <a:r>
              <a:rPr lang="en-US" dirty="0">
                <a:solidFill>
                  <a:schemeClr val="tx1">
                    <a:lumMod val="95000"/>
                    <a:lumOff val="5000"/>
                  </a:schemeClr>
                </a:solidFill>
                <a:latin typeface="Cambria" pitchFamily="18" charset="0"/>
                <a:ea typeface="Cambria" pitchFamily="18" charset="0"/>
              </a:rPr>
              <a:t>•	It should work as a complete and comprehensive system covering all interconnecting sub-systems within the organization.</a:t>
            </a:r>
          </a:p>
          <a:p>
            <a:pPr algn="l"/>
            <a:r>
              <a:rPr lang="en-US" dirty="0">
                <a:solidFill>
                  <a:schemeClr val="tx1">
                    <a:lumMod val="95000"/>
                    <a:lumOff val="5000"/>
                  </a:schemeClr>
                </a:solidFill>
                <a:latin typeface="Cambria" pitchFamily="18" charset="0"/>
                <a:ea typeface="Cambria" pitchFamily="18" charset="0"/>
              </a:rPr>
              <a:t>•	It should be planned in a top-down way, as the decision makers or the management should actively take part and provide clear direction at the development stage of the MIS.</a:t>
            </a:r>
          </a:p>
          <a:p>
            <a:pPr algn="l"/>
            <a:r>
              <a:rPr lang="en-US" dirty="0">
                <a:solidFill>
                  <a:schemeClr val="tx1">
                    <a:lumMod val="95000"/>
                    <a:lumOff val="5000"/>
                  </a:schemeClr>
                </a:solidFill>
                <a:latin typeface="Cambria" pitchFamily="18" charset="0"/>
                <a:ea typeface="Cambria" pitchFamily="18" charset="0"/>
              </a:rPr>
              <a:t>•	It should be based on need of strategic, operational and tactical information of managers of an organization.</a:t>
            </a:r>
          </a:p>
          <a:p>
            <a:pPr algn="l"/>
            <a:r>
              <a:rPr lang="en-US" dirty="0">
                <a:solidFill>
                  <a:schemeClr val="tx1">
                    <a:lumMod val="95000"/>
                    <a:lumOff val="5000"/>
                  </a:schemeClr>
                </a:solidFill>
                <a:latin typeface="Cambria" pitchFamily="18" charset="0"/>
                <a:ea typeface="Cambria" pitchFamily="18" charset="0"/>
              </a:rPr>
              <a:t>•	It should also take care of exceptional situations by reporting such situations.</a:t>
            </a:r>
          </a:p>
          <a:p>
            <a:pPr algn="l"/>
            <a:endParaRPr lang="en-IN" dirty="0">
              <a:solidFill>
                <a:schemeClr val="tx1">
                  <a:lumMod val="95000"/>
                  <a:lumOff val="5000"/>
                </a:schemeClr>
              </a:solidFill>
              <a:latin typeface="Cambria" pitchFamily="18" charset="0"/>
              <a:ea typeface="Cambria" pitchFamily="18"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8</a:t>
            </a:fld>
            <a:r>
              <a:rPr lang="en-US" smtClean="0"/>
              <a:t> / 12</a:t>
            </a:r>
            <a:endParaRPr lang="en-US"/>
          </a:p>
        </p:txBody>
      </p:sp>
    </p:spTree>
    <p:extLst>
      <p:ext uri="{BB962C8B-B14F-4D97-AF65-F5344CB8AC3E}">
        <p14:creationId xmlns:p14="http://schemas.microsoft.com/office/powerpoint/2010/main" val="323058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54927" y="654916"/>
            <a:ext cx="11928764" cy="1470025"/>
          </a:xfrm>
        </p:spPr>
        <p:txBody>
          <a:bodyPr/>
          <a:lstStyle/>
          <a:p>
            <a:r>
              <a:rPr lang="en-US" dirty="0"/>
              <a:t>Nature and Scope of MIS</a:t>
            </a:r>
            <a:endParaRPr lang="en-IN"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9</a:t>
            </a:fld>
            <a:r>
              <a:rPr lang="en-US" smtClean="0"/>
              <a:t> / 12</a:t>
            </a:r>
            <a:endParaRPr lang="en-US"/>
          </a:p>
        </p:txBody>
      </p:sp>
      <p:pic>
        <p:nvPicPr>
          <p:cNvPr id="5" name="Picture 4" descr="mis_scope"/>
          <p:cNvPicPr/>
          <p:nvPr/>
        </p:nvPicPr>
        <p:blipFill>
          <a:blip r:embed="rId2"/>
          <a:srcRect/>
          <a:stretch>
            <a:fillRect/>
          </a:stretch>
        </p:blipFill>
        <p:spPr bwMode="auto">
          <a:xfrm>
            <a:off x="4925292" y="3073833"/>
            <a:ext cx="8437418" cy="6215640"/>
          </a:xfrm>
          <a:prstGeom prst="rect">
            <a:avLst/>
          </a:prstGeom>
          <a:noFill/>
          <a:ln w="9525">
            <a:noFill/>
            <a:miter lim="800000"/>
            <a:headEnd/>
            <a:tailEnd/>
          </a:ln>
        </p:spPr>
      </p:pic>
    </p:spTree>
    <p:extLst>
      <p:ext uri="{BB962C8B-B14F-4D97-AF65-F5344CB8AC3E}">
        <p14:creationId xmlns:p14="http://schemas.microsoft.com/office/powerpoint/2010/main" val="25005347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652</Words>
  <Application>Microsoft Office PowerPoint</Application>
  <PresentationFormat>Custom</PresentationFormat>
  <Paragraphs>140</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Objectives of MIS</vt:lpstr>
      <vt:lpstr>Characteristics of MIS</vt:lpstr>
      <vt:lpstr>Nature and Scope of MIS</vt:lpstr>
      <vt:lpstr>Decision support systems </vt:lpstr>
      <vt:lpstr>Benefits of DSS</vt:lpstr>
      <vt:lpstr>Office Automation Systems </vt:lpstr>
      <vt:lpstr>Office automation features</vt:lpstr>
      <vt:lpstr>Office Automation Systems</vt:lpstr>
      <vt:lpstr>Computer Related Jobs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59</cp:revision>
  <dcterms:created xsi:type="dcterms:W3CDTF">2006-08-16T00:00:00Z</dcterms:created>
  <dcterms:modified xsi:type="dcterms:W3CDTF">2023-04-02T15:45:33Z</dcterms:modified>
</cp:coreProperties>
</file>